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Lato"/>
      <p:regular r:id="rId44"/>
      <p:bold r:id="rId45"/>
      <p:italic r:id="rId46"/>
      <p:boldItalic r:id="rId47"/>
    </p:embeddedFont>
    <p:embeddedFont>
      <p:font typeface="Comforta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89C01C-DF8F-4F0C-8480-BAA118E15629}">
  <a:tblStyle styleId="{3289C01C-DF8F-4F0C-8480-BAA118E1562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4BDC143-3C42-45E7-80FA-A7E8F30CE1B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Lato-regular.fntdata"/><Relationship Id="rId43" Type="http://schemas.openxmlformats.org/officeDocument/2006/relationships/slide" Target="slides/slide36.xml"/><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omfortaa-regular.fntdata"/><Relationship Id="rId47" Type="http://schemas.openxmlformats.org/officeDocument/2006/relationships/font" Target="fonts/Lato-boldItalic.fntdata"/><Relationship Id="rId49" Type="http://schemas.openxmlformats.org/officeDocument/2006/relationships/font" Target="fonts/Comforta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465a1d47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465a1d47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465a1d47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465a1d47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465a1d47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465a1d47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465a1d47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465a1d47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3f4f592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63f4f592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65a1d45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65a1d45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63f4f59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63f4f59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465a1d45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465a1d45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63f4f592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63f4f592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63f4f592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63f4f592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63f4f592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63f4f592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63f4f592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63f4f592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63f4f5923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63f4f592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63f4f592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63f4f5923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3f4f592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63f4f592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63f4f592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63f4f592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47a8195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47a8195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465a1d458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465a1d45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47a8195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47a8195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465a1d458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465a1d45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465a1d4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465a1d4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465a1d458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465a1d458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465a1d458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465a1d45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62b2bb9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62b2bb9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63f4f592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63f4f592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63f4f592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63f4f592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63f4f592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63f4f592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63f4f592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63f4f5923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465a1d458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465a1d458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465a1d4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465a1d4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465a1d47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465a1d4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465a1d4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465a1d4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1"/>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2"/>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1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14"/>
          <p:cNvGrpSpPr/>
          <p:nvPr/>
        </p:nvGrpSpPr>
        <p:grpSpPr>
          <a:xfrm>
            <a:off x="830392" y="1191256"/>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0" name="Google Shape;90;p1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1" name="Google Shape;91;p1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2" name="Google Shape;92;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9" name="Google Shape;99;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0" name="Google Shape;100;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1" name="Shape 101"/>
        <p:cNvGrpSpPr/>
        <p:nvPr/>
      </p:nvGrpSpPr>
      <p:grpSpPr>
        <a:xfrm>
          <a:off x="0" y="0"/>
          <a:ext cx="0" cy="0"/>
          <a:chOff x="0" y="0"/>
          <a:chExt cx="0" cy="0"/>
        </a:xfrm>
      </p:grpSpPr>
      <p:sp>
        <p:nvSpPr>
          <p:cNvPr id="102" name="Google Shape;102;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16"/>
          <p:cNvGrpSpPr/>
          <p:nvPr/>
        </p:nvGrpSpPr>
        <p:grpSpPr>
          <a:xfrm>
            <a:off x="830392" y="1191256"/>
            <a:ext cx="745763" cy="45826"/>
            <a:chOff x="4580561" y="2589004"/>
            <a:chExt cx="1064464" cy="25200"/>
          </a:xfrm>
        </p:grpSpPr>
        <p:sp>
          <p:nvSpPr>
            <p:cNvPr id="104" name="Google Shape;10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07" name="Google Shape;107;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8" name="Google Shape;10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1" name="Shape 111"/>
        <p:cNvGrpSpPr/>
        <p:nvPr/>
      </p:nvGrpSpPr>
      <p:grpSpPr>
        <a:xfrm>
          <a:off x="0" y="0"/>
          <a:ext cx="0" cy="0"/>
          <a:chOff x="0" y="0"/>
          <a:chExt cx="0" cy="0"/>
        </a:xfrm>
      </p:grpSpPr>
      <p:grpSp>
        <p:nvGrpSpPr>
          <p:cNvPr id="112" name="Google Shape;112;p18"/>
          <p:cNvGrpSpPr/>
          <p:nvPr/>
        </p:nvGrpSpPr>
        <p:grpSpPr>
          <a:xfrm>
            <a:off x="830392" y="1191256"/>
            <a:ext cx="745763" cy="45826"/>
            <a:chOff x="4580561" y="2589004"/>
            <a:chExt cx="1064464" cy="25200"/>
          </a:xfrm>
        </p:grpSpPr>
        <p:sp>
          <p:nvSpPr>
            <p:cNvPr id="113" name="Google Shape;113;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16" name="Google Shape;116;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19"/>
          <p:cNvGrpSpPr/>
          <p:nvPr/>
        </p:nvGrpSpPr>
        <p:grpSpPr>
          <a:xfrm>
            <a:off x="830392" y="1191256"/>
            <a:ext cx="745763" cy="45826"/>
            <a:chOff x="4580561" y="2589004"/>
            <a:chExt cx="1064464" cy="25200"/>
          </a:xfrm>
        </p:grpSpPr>
        <p:sp>
          <p:nvSpPr>
            <p:cNvPr id="120" name="Google Shape;120;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1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23" name="Google Shape;123;p1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4" name="Google Shape;124;p1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5" name="Google Shape;125;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0"/>
          <p:cNvGrpSpPr/>
          <p:nvPr/>
        </p:nvGrpSpPr>
        <p:grpSpPr>
          <a:xfrm>
            <a:off x="830392" y="1191256"/>
            <a:ext cx="745763" cy="45826"/>
            <a:chOff x="4580561" y="2589004"/>
            <a:chExt cx="1064464" cy="25200"/>
          </a:xfrm>
        </p:grpSpPr>
        <p:sp>
          <p:nvSpPr>
            <p:cNvPr id="129" name="Google Shape;12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32" name="Google Shape;132;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21"/>
          <p:cNvGrpSpPr/>
          <p:nvPr/>
        </p:nvGrpSpPr>
        <p:grpSpPr>
          <a:xfrm>
            <a:off x="830392" y="1191256"/>
            <a:ext cx="745763" cy="45826"/>
            <a:chOff x="4580561" y="2589004"/>
            <a:chExt cx="1064464" cy="25200"/>
          </a:xfrm>
        </p:grpSpPr>
        <p:sp>
          <p:nvSpPr>
            <p:cNvPr id="136" name="Google Shape;136;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39" name="Google Shape;139;p2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 name="Google Shape;140;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41" name="Shape 141"/>
        <p:cNvGrpSpPr/>
        <p:nvPr/>
      </p:nvGrpSpPr>
      <p:grpSpPr>
        <a:xfrm>
          <a:off x="0" y="0"/>
          <a:ext cx="0" cy="0"/>
          <a:chOff x="0" y="0"/>
          <a:chExt cx="0" cy="0"/>
        </a:xfrm>
      </p:grpSpPr>
      <p:grpSp>
        <p:nvGrpSpPr>
          <p:cNvPr id="142" name="Google Shape;142;p22"/>
          <p:cNvGrpSpPr/>
          <p:nvPr/>
        </p:nvGrpSpPr>
        <p:grpSpPr>
          <a:xfrm>
            <a:off x="830392" y="4169130"/>
            <a:ext cx="745763" cy="45826"/>
            <a:chOff x="4580561" y="2589004"/>
            <a:chExt cx="1064464" cy="25200"/>
          </a:xfrm>
        </p:grpSpPr>
        <p:sp>
          <p:nvSpPr>
            <p:cNvPr id="143" name="Google Shape;143;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6" name="Google Shape;146;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9" name="Google Shape;149;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4"/>
          <p:cNvGrpSpPr/>
          <p:nvPr/>
        </p:nvGrpSpPr>
        <p:grpSpPr>
          <a:xfrm>
            <a:off x="830392" y="4169130"/>
            <a:ext cx="745763" cy="45826"/>
            <a:chOff x="4580561" y="2589004"/>
            <a:chExt cx="1064464" cy="25200"/>
          </a:xfrm>
        </p:grpSpPr>
        <p:sp>
          <p:nvSpPr>
            <p:cNvPr id="152" name="Google Shape;152;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2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5" name="Google Shape;155;p2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56" name="Google Shape;156;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3000"/>
              <a:buFont typeface="Arial"/>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5"/>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2" name="Google Shape;32;p5"/>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33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6"/>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9" name="Google Shape;39;p6"/>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0" name="Google Shape;40;p6"/>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41" name="Google Shape;41;p6"/>
          <p:cNvSpPr txBox="1"/>
          <p:nvPr>
            <p:ph idx="4" type="body"/>
          </p:nvPr>
        </p:nvSpPr>
        <p:spPr>
          <a:xfrm>
            <a:off x="4645026" y="1631156"/>
            <a:ext cx="40416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2" name="Google Shape;42;p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Arial"/>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9"/>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57" name="Google Shape;57;p9"/>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58" name="Google Shape;58;p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Arial"/>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0"/>
          <p:cNvSpPr/>
          <p:nvPr>
            <p:ph idx="2" type="pic"/>
          </p:nvPr>
        </p:nvSpPr>
        <p:spPr>
          <a:xfrm>
            <a:off x="1792288" y="459581"/>
            <a:ext cx="5486400" cy="30861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4" name="Google Shape;64;p10"/>
          <p:cNvSpPr txBox="1"/>
          <p:nvPr>
            <p:ph idx="1" type="body"/>
          </p:nvPr>
        </p:nvSpPr>
        <p:spPr>
          <a:xfrm>
            <a:off x="1792288" y="4025503"/>
            <a:ext cx="5486400" cy="603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9pPr>
          </a:lstStyle>
          <a:p/>
        </p:txBody>
      </p:sp>
      <p:sp>
        <p:nvSpPr>
          <p:cNvPr id="82" name="Google Shape;8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Arial"/>
              <a:buChar char="●"/>
              <a:defRPr b="0" i="0" sz="1300" u="none" cap="none" strike="noStrike">
                <a:solidFill>
                  <a:schemeClr val="accent1"/>
                </a:solidFill>
                <a:latin typeface="Arial"/>
                <a:ea typeface="Arial"/>
                <a:cs typeface="Arial"/>
                <a:sym typeface="Arial"/>
              </a:defRPr>
            </a:lvl1pPr>
            <a:lvl2pPr indent="-298450" lvl="1" marL="9144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298450" lvl="2" marL="13716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3pPr>
            <a:lvl4pPr indent="-298450" lvl="3" marL="18288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4pPr>
            <a:lvl5pPr indent="-298450" lvl="4" marL="22860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5pPr>
            <a:lvl6pPr indent="-298450" lvl="5" marL="27432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6pPr>
            <a:lvl7pPr indent="-298450" lvl="6" marL="32004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7pPr>
            <a:lvl8pPr indent="-298450" lvl="7" marL="36576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8pPr>
            <a:lvl9pPr indent="-298450" lvl="8" marL="41148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9pPr>
          </a:lstStyle>
          <a:p/>
        </p:txBody>
      </p:sp>
      <p:sp>
        <p:nvSpPr>
          <p:cNvPr id="83" name="Google Shape;8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6.png"/><Relationship Id="rId11" Type="http://schemas.openxmlformats.org/officeDocument/2006/relationships/image" Target="../media/image47.png"/><Relationship Id="rId10" Type="http://schemas.openxmlformats.org/officeDocument/2006/relationships/image" Target="../media/image43.png"/><Relationship Id="rId9"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hyperlink" Target="https://paperswithcode.com/sota/image-dehazing-on-kitt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3.png"/><Relationship Id="rId11" Type="http://schemas.openxmlformats.org/officeDocument/2006/relationships/image" Target="../media/image9.png"/><Relationship Id="rId10"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8.gif"/><Relationship Id="rId4" Type="http://schemas.openxmlformats.org/officeDocument/2006/relationships/image" Target="../media/image4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1" name="Shape 161"/>
        <p:cNvGrpSpPr/>
        <p:nvPr/>
      </p:nvGrpSpPr>
      <p:grpSpPr>
        <a:xfrm>
          <a:off x="0" y="0"/>
          <a:ext cx="0" cy="0"/>
          <a:chOff x="0" y="0"/>
          <a:chExt cx="0" cy="0"/>
        </a:xfrm>
      </p:grpSpPr>
      <p:sp>
        <p:nvSpPr>
          <p:cNvPr id="162" name="Google Shape;162;p25"/>
          <p:cNvSpPr txBox="1"/>
          <p:nvPr>
            <p:ph type="ctrTitle"/>
          </p:nvPr>
        </p:nvSpPr>
        <p:spPr>
          <a:xfrm>
            <a:off x="250" y="0"/>
            <a:ext cx="9144000" cy="16971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2100"/>
              <a:buFont typeface="Times New Roman"/>
              <a:buNone/>
            </a:pPr>
            <a:r>
              <a:rPr b="1" lang="en" sz="2100">
                <a:latin typeface="Times New Roman"/>
                <a:ea typeface="Times New Roman"/>
                <a:cs typeface="Times New Roman"/>
                <a:sym typeface="Times New Roman"/>
              </a:rPr>
              <a:t>Image Dehazing Using Deep Learning</a:t>
            </a:r>
            <a:br>
              <a:rPr b="1" lang="en" sz="2100">
                <a:latin typeface="Times New Roman"/>
                <a:ea typeface="Times New Roman"/>
                <a:cs typeface="Times New Roman"/>
                <a:sym typeface="Times New Roman"/>
              </a:rPr>
            </a:br>
            <a:br>
              <a:rPr b="1" lang="en" sz="2100">
                <a:latin typeface="Times New Roman"/>
                <a:ea typeface="Times New Roman"/>
                <a:cs typeface="Times New Roman"/>
                <a:sym typeface="Times New Roman"/>
              </a:rPr>
            </a:br>
            <a:r>
              <a:rPr b="1" lang="en" sz="1400">
                <a:latin typeface="Times New Roman"/>
                <a:ea typeface="Times New Roman"/>
                <a:cs typeface="Times New Roman"/>
                <a:sym typeface="Times New Roman"/>
              </a:rPr>
              <a:t> Presentation by</a:t>
            </a:r>
            <a:endParaRPr sz="3000">
              <a:latin typeface="Times New Roman"/>
              <a:ea typeface="Times New Roman"/>
              <a:cs typeface="Times New Roman"/>
              <a:sym typeface="Times New Roman"/>
            </a:endParaRPr>
          </a:p>
        </p:txBody>
      </p:sp>
      <p:sp>
        <p:nvSpPr>
          <p:cNvPr id="163" name="Google Shape;163;p25"/>
          <p:cNvSpPr/>
          <p:nvPr/>
        </p:nvSpPr>
        <p:spPr>
          <a:xfrm>
            <a:off x="514350" y="4401778"/>
            <a:ext cx="3600600" cy="48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Times New Roman"/>
              <a:buNone/>
            </a:pPr>
            <a:r>
              <a:rPr b="1" i="0" lang="en" sz="1400" u="none" cap="none" strike="noStrike">
                <a:solidFill>
                  <a:srgbClr val="000000"/>
                </a:solidFill>
                <a:latin typeface="Times New Roman"/>
                <a:ea typeface="Times New Roman"/>
                <a:cs typeface="Times New Roman"/>
                <a:sym typeface="Times New Roman"/>
              </a:rPr>
              <a:t>DEPARTMENT OF MECHATRONICS</a:t>
            </a:r>
            <a:endParaRPr b="0" i="0" sz="5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Times New Roman"/>
              <a:buNone/>
            </a:pPr>
            <a:r>
              <a:rPr b="1" i="0" lang="en" sz="1400" u="none" cap="none" strike="noStrike">
                <a:solidFill>
                  <a:srgbClr val="000000"/>
                </a:solidFill>
                <a:latin typeface="Times New Roman"/>
                <a:ea typeface="Times New Roman"/>
                <a:cs typeface="Times New Roman"/>
                <a:sym typeface="Times New Roman"/>
              </a:rPr>
              <a:t>A</a:t>
            </a:r>
            <a:r>
              <a:rPr b="1" lang="en">
                <a:latin typeface="Times New Roman"/>
                <a:ea typeface="Times New Roman"/>
                <a:cs typeface="Times New Roman"/>
                <a:sym typeface="Times New Roman"/>
              </a:rPr>
              <a:t>ugust</a:t>
            </a:r>
            <a:r>
              <a:rPr b="1" i="0" lang="en" sz="1400" u="none" cap="none" strike="noStrike">
                <a:solidFill>
                  <a:srgbClr val="000000"/>
                </a:solidFill>
                <a:latin typeface="Times New Roman"/>
                <a:ea typeface="Times New Roman"/>
                <a:cs typeface="Times New Roman"/>
                <a:sym typeface="Times New Roman"/>
              </a:rPr>
              <a:t>, 2021</a:t>
            </a:r>
            <a:endParaRPr b="0" i="0" sz="1200" u="none" cap="none" strike="noStrike">
              <a:solidFill>
                <a:schemeClr val="dk1"/>
              </a:solidFill>
              <a:latin typeface="Arial"/>
              <a:ea typeface="Arial"/>
              <a:cs typeface="Arial"/>
              <a:sym typeface="Arial"/>
            </a:endParaRPr>
          </a:p>
        </p:txBody>
      </p:sp>
      <p:pic>
        <p:nvPicPr>
          <p:cNvPr descr="https://lh3.googleusercontent.com/8Vjy_9FYJTMhHLRfaTkYWSJCQnoTVmIUq5pGFzYmpeWXRb157oeUR2t8jEk6bXSDQ6SYuW-D6Mr4-IZnx4yjzR3ljPO0f4FjqsZsO7RCXNG5hh5IhrGGB4gtR2E5PHoRKs3xVlI" id="164" name="Google Shape;164;p25"/>
          <p:cNvPicPr preferRelativeResize="0"/>
          <p:nvPr/>
        </p:nvPicPr>
        <p:blipFill rotWithShape="1">
          <a:blip r:embed="rId3">
            <a:alphaModFix/>
          </a:blip>
          <a:srcRect b="0" l="0" r="0" t="0"/>
          <a:stretch/>
        </p:blipFill>
        <p:spPr>
          <a:xfrm>
            <a:off x="4686300" y="4400550"/>
            <a:ext cx="4300539" cy="571500"/>
          </a:xfrm>
          <a:prstGeom prst="rect">
            <a:avLst/>
          </a:prstGeom>
          <a:noFill/>
          <a:ln>
            <a:noFill/>
          </a:ln>
        </p:spPr>
      </p:pic>
      <p:graphicFrame>
        <p:nvGraphicFramePr>
          <p:cNvPr id="165" name="Google Shape;165;p25"/>
          <p:cNvGraphicFramePr/>
          <p:nvPr/>
        </p:nvGraphicFramePr>
        <p:xfrm>
          <a:off x="410346" y="2671612"/>
          <a:ext cx="3000000" cy="3000000"/>
        </p:xfrm>
        <a:graphic>
          <a:graphicData uri="http://schemas.openxmlformats.org/drawingml/2006/table">
            <a:tbl>
              <a:tblPr>
                <a:noFill/>
                <a:tableStyleId>{3289C01C-DF8F-4F0C-8480-BAA118E15629}</a:tableStyleId>
              </a:tblPr>
              <a:tblGrid>
                <a:gridCol w="4193825"/>
                <a:gridCol w="4129475"/>
              </a:tblGrid>
              <a:tr h="22839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Project Supervisor</a:t>
                      </a:r>
                      <a:r>
                        <a:rPr b="1" i="0" lang="en" sz="1400" u="none" cap="none" strike="noStrike">
                          <a:solidFill>
                            <a:srgbClr val="000000"/>
                          </a:solidFill>
                          <a:latin typeface="Arial"/>
                          <a:ea typeface="Arial"/>
                          <a:cs typeface="Arial"/>
                          <a:sym typeface="Arial"/>
                        </a:rPr>
                        <a:t>:</a:t>
                      </a:r>
                      <a:endParaRPr sz="1800" u="none" cap="none" strike="noStrike"/>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rPr>
                        <a:t>Dr. Kshetrimayum Lochan</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Assistant Professor,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Dept. of Mechatronics  Engineering</a:t>
                      </a:r>
                      <a:endParaRPr sz="1800">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Manipal Institute of Technology</a:t>
                      </a:r>
                      <a:endParaRPr sz="1800"/>
                    </a:p>
                  </a:txBody>
                  <a:tcPr marT="34300" marB="34300" marR="54775" marL="54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Project Co-Supervisor</a:t>
                      </a:r>
                      <a:r>
                        <a:rPr b="1" i="0" lang="en" sz="1400" u="none" cap="none" strike="noStrike">
                          <a:solidFill>
                            <a:srgbClr val="000000"/>
                          </a:solidFill>
                          <a:latin typeface="Arial"/>
                          <a:ea typeface="Arial"/>
                          <a:cs typeface="Arial"/>
                          <a:sym typeface="Arial"/>
                        </a:rPr>
                        <a:t>:</a:t>
                      </a:r>
                      <a:endParaRPr sz="1800" u="none" cap="none" strike="noStrike"/>
                    </a:p>
                    <a:p>
                      <a:pPr indent="0" lvl="0" marL="0" rtl="0" algn="l">
                        <a:spcBef>
                          <a:spcPts val="0"/>
                        </a:spcBef>
                        <a:spcAft>
                          <a:spcPts val="0"/>
                        </a:spcAft>
                        <a:buClr>
                          <a:schemeClr val="dk1"/>
                        </a:buClr>
                        <a:buSzPts val="1400"/>
                        <a:buFont typeface="Arial"/>
                        <a:buNone/>
                      </a:pPr>
                      <a:r>
                        <a:rPr lang="en">
                          <a:solidFill>
                            <a:schemeClr val="dk1"/>
                          </a:solidFill>
                        </a:rPr>
                        <a:t>                         </a:t>
                      </a:r>
                      <a:r>
                        <a:rPr lang="en">
                          <a:solidFill>
                            <a:schemeClr val="dk1"/>
                          </a:solidFill>
                        </a:rPr>
                        <a:t>Dr. Munendra Singh</a:t>
                      </a:r>
                      <a:endParaRPr sz="1800">
                        <a:solidFill>
                          <a:schemeClr val="dk1"/>
                        </a:solidFill>
                      </a:endParaRPr>
                    </a:p>
                    <a:p>
                      <a:pPr indent="0" lvl="0" marL="0" rtl="0" algn="ctr">
                        <a:spcBef>
                          <a:spcPts val="0"/>
                        </a:spcBef>
                        <a:spcAft>
                          <a:spcPts val="0"/>
                        </a:spcAft>
                        <a:buClr>
                          <a:schemeClr val="dk1"/>
                        </a:buClr>
                        <a:buSzPts val="1400"/>
                        <a:buFont typeface="Arial"/>
                        <a:buNone/>
                      </a:pPr>
                      <a:r>
                        <a:rPr lang="en">
                          <a:solidFill>
                            <a:schemeClr val="dk1"/>
                          </a:solidFill>
                        </a:rPr>
                        <a:t>Assistant Professor,</a:t>
                      </a:r>
                      <a:endParaRPr>
                        <a:solidFill>
                          <a:schemeClr val="dk1"/>
                        </a:solidFill>
                      </a:endParaRPr>
                    </a:p>
                    <a:p>
                      <a:pPr indent="0" lvl="0" marL="0" rtl="0" algn="ctr">
                        <a:spcBef>
                          <a:spcPts val="0"/>
                        </a:spcBef>
                        <a:spcAft>
                          <a:spcPts val="0"/>
                        </a:spcAft>
                        <a:buClr>
                          <a:schemeClr val="dk1"/>
                        </a:buClr>
                        <a:buSzPts val="1400"/>
                        <a:buFont typeface="Arial"/>
                        <a:buNone/>
                      </a:pPr>
                      <a:r>
                        <a:rPr lang="en">
                          <a:solidFill>
                            <a:schemeClr val="dk1"/>
                          </a:solidFill>
                        </a:rPr>
                        <a:t> Dept. of Mechatronics  Engineering</a:t>
                      </a:r>
                      <a:endParaRPr sz="1800">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
                          <a:solidFill>
                            <a:schemeClr val="dk1"/>
                          </a:solidFill>
                        </a:rPr>
                        <a:t>Manipal Institute of Technology</a:t>
                      </a:r>
                      <a:br>
                        <a:rPr lang="en" sz="1800" u="none" cap="none" strike="noStrike">
                          <a:solidFill>
                            <a:schemeClr val="dk1"/>
                          </a:solidFill>
                        </a:rPr>
                      </a:br>
                      <a:endParaRPr sz="1400" u="none" cap="none" strike="noStrike">
                        <a:latin typeface="Arial"/>
                        <a:ea typeface="Arial"/>
                        <a:cs typeface="Arial"/>
                        <a:sym typeface="Arial"/>
                      </a:endParaRPr>
                    </a:p>
                  </a:txBody>
                  <a:tcPr marT="34300" marB="34300" marR="54775" marL="54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3975">
                <a:tc>
                  <a:txBody>
                    <a:bodyPr/>
                    <a:lstStyle/>
                    <a:p>
                      <a:pPr indent="0" lvl="0" marL="0" marR="0" rtl="0" algn="ctr">
                        <a:lnSpc>
                          <a:spcPct val="100000"/>
                        </a:lnSpc>
                        <a:spcBef>
                          <a:spcPts val="0"/>
                        </a:spcBef>
                        <a:spcAft>
                          <a:spcPts val="0"/>
                        </a:spcAft>
                        <a:buNone/>
                      </a:pPr>
                      <a:r>
                        <a:t/>
                      </a:r>
                      <a:endParaRPr b="1" sz="1400" u="none" cap="none" strike="noStrike">
                        <a:latin typeface="Arial"/>
                        <a:ea typeface="Arial"/>
                        <a:cs typeface="Arial"/>
                        <a:sym typeface="Arial"/>
                      </a:endParaRPr>
                    </a:p>
                  </a:txBody>
                  <a:tcPr marT="34300" marB="34300" marR="54775" marL="54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sz="1400" u="none" cap="none" strike="noStrike">
                        <a:latin typeface="Arial"/>
                        <a:ea typeface="Arial"/>
                        <a:cs typeface="Arial"/>
                        <a:sym typeface="Arial"/>
                      </a:endParaRPr>
                    </a:p>
                  </a:txBody>
                  <a:tcPr marT="34300" marB="34300" marR="54775" marL="54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6" name="Google Shape;166;p25"/>
          <p:cNvSpPr/>
          <p:nvPr/>
        </p:nvSpPr>
        <p:spPr>
          <a:xfrm>
            <a:off x="125" y="1304025"/>
            <a:ext cx="9144000" cy="26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Arial"/>
              <a:buNone/>
            </a:pPr>
            <a:r>
              <a:t/>
            </a:r>
            <a:endParaRPr b="1" i="0" sz="18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Times New Roman"/>
              <a:buNone/>
            </a:pPr>
            <a:r>
              <a:rPr b="1" i="0" lang="en" sz="1800" u="none" cap="none" strike="noStrike">
                <a:solidFill>
                  <a:srgbClr val="000000"/>
                </a:solidFill>
                <a:latin typeface="Times New Roman"/>
                <a:ea typeface="Times New Roman"/>
                <a:cs typeface="Times New Roman"/>
                <a:sym typeface="Times New Roman"/>
              </a:rPr>
              <a:t>Abu Bakr Siddiq &amp; Razeem Akhtar</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Times New Roman"/>
              <a:buNone/>
            </a:pPr>
            <a:r>
              <a:rPr b="0" i="0" lang="en" sz="1200" u="none" cap="none" strike="noStrike">
                <a:solidFill>
                  <a:srgbClr val="000000"/>
                </a:solidFill>
                <a:latin typeface="Times New Roman"/>
                <a:ea typeface="Times New Roman"/>
                <a:cs typeface="Times New Roman"/>
                <a:sym typeface="Times New Roman"/>
              </a:rPr>
              <a:t>(Reg. No. 170929098 &amp; 170929194)</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Times New Roman"/>
              <a:buNone/>
            </a:pPr>
            <a:r>
              <a:rPr b="0" i="1" lang="en" sz="1200" u="none" cap="none" strike="noStrike">
                <a:solidFill>
                  <a:srgbClr val="000000"/>
                </a:solidFill>
                <a:latin typeface="Times New Roman"/>
                <a:ea typeface="Times New Roman"/>
                <a:cs typeface="Times New Roman"/>
                <a:sym typeface="Times New Roman"/>
              </a:rPr>
              <a:t>Under the guidance of</a:t>
            </a:r>
            <a:r>
              <a:rPr b="0" i="1" lang="en" sz="10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658150" y="611700"/>
            <a:ext cx="8015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Generic Model-Agnostic Convolutional Network (GMAN)</a:t>
            </a:r>
            <a:endParaRPr sz="2240"/>
          </a:p>
        </p:txBody>
      </p:sp>
      <p:sp>
        <p:nvSpPr>
          <p:cNvPr id="251" name="Google Shape;251;p34"/>
          <p:cNvSpPr txBox="1"/>
          <p:nvPr>
            <p:ph idx="1" type="body"/>
          </p:nvPr>
        </p:nvSpPr>
        <p:spPr>
          <a:xfrm>
            <a:off x="881400" y="2879400"/>
            <a:ext cx="7535100" cy="2106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It does not estimate any atmospheric scattering model and only depends on trainable parameters and hence it learns complex hazy features and structures </a:t>
            </a:r>
            <a:endParaRPr sz="1400"/>
          </a:p>
          <a:p>
            <a:pPr indent="-317500" lvl="0" marL="457200" rtl="0" algn="l">
              <a:spcBef>
                <a:spcPts val="0"/>
              </a:spcBef>
              <a:spcAft>
                <a:spcPts val="0"/>
              </a:spcAft>
              <a:buSzPts val="1400"/>
              <a:buChar char="●"/>
            </a:pPr>
            <a:r>
              <a:rPr lang="en" sz="1400"/>
              <a:t>The paper boasts a generative network that uses encoder-decoder structure with down and up-sampling factor of 2.</a:t>
            </a:r>
            <a:endParaRPr sz="1400"/>
          </a:p>
          <a:p>
            <a:pPr indent="-317500" lvl="0" marL="457200" rtl="0" algn="l">
              <a:spcBef>
                <a:spcPts val="0"/>
              </a:spcBef>
              <a:spcAft>
                <a:spcPts val="0"/>
              </a:spcAft>
              <a:buSzPts val="1400"/>
              <a:buChar char="●"/>
            </a:pPr>
            <a:r>
              <a:rPr lang="en" sz="1400"/>
              <a:t>As it is a new type of network there is not any concrete papers and research on this network. </a:t>
            </a:r>
            <a:endParaRPr sz="1400"/>
          </a:p>
        </p:txBody>
      </p:sp>
      <p:sp>
        <p:nvSpPr>
          <p:cNvPr id="252" name="Google Shape;25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53" name="Google Shape;253;p34"/>
          <p:cNvPicPr preferRelativeResize="0"/>
          <p:nvPr/>
        </p:nvPicPr>
        <p:blipFill>
          <a:blip r:embed="rId3">
            <a:alphaModFix/>
          </a:blip>
          <a:stretch>
            <a:fillRect/>
          </a:stretch>
        </p:blipFill>
        <p:spPr>
          <a:xfrm>
            <a:off x="1660300" y="1332175"/>
            <a:ext cx="4861992" cy="1147025"/>
          </a:xfrm>
          <a:prstGeom prst="rect">
            <a:avLst/>
          </a:prstGeom>
          <a:noFill/>
          <a:ln>
            <a:noFill/>
          </a:ln>
        </p:spPr>
      </p:pic>
      <p:sp>
        <p:nvSpPr>
          <p:cNvPr id="254" name="Google Shape;254;p3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 name="Google Shape;255;p34"/>
          <p:cNvSpPr txBox="1"/>
          <p:nvPr/>
        </p:nvSpPr>
        <p:spPr>
          <a:xfrm>
            <a:off x="2835650" y="2479200"/>
            <a:ext cx="25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GMAN net Architecture [9]</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730000" y="6346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U-Net</a:t>
            </a:r>
            <a:endParaRPr/>
          </a:p>
        </p:txBody>
      </p:sp>
      <p:sp>
        <p:nvSpPr>
          <p:cNvPr id="261" name="Google Shape;261;p3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2" name="Google Shape;262;p35"/>
          <p:cNvSpPr txBox="1"/>
          <p:nvPr>
            <p:ph idx="2" type="body"/>
          </p:nvPr>
        </p:nvSpPr>
        <p:spPr>
          <a:xfrm>
            <a:off x="4631600" y="634625"/>
            <a:ext cx="4400100" cy="4057800"/>
          </a:xfrm>
          <a:prstGeom prst="rect">
            <a:avLst/>
          </a:prstGeom>
        </p:spPr>
        <p:txBody>
          <a:bodyPr anchorCtr="0" anchor="t" bIns="91425" lIns="91425" spcFirstLastPara="1" rIns="91425" wrap="square" tIns="91425">
            <a:normAutofit/>
          </a:bodyPr>
          <a:lstStyle/>
          <a:p>
            <a:pPr indent="-323850" lvl="0" marL="457200" rtl="0" algn="l">
              <a:lnSpc>
                <a:spcPct val="130000"/>
              </a:lnSpc>
              <a:spcBef>
                <a:spcPts val="0"/>
              </a:spcBef>
              <a:spcAft>
                <a:spcPts val="0"/>
              </a:spcAft>
              <a:buSzPts val="1500"/>
              <a:buChar char="●"/>
            </a:pPr>
            <a:r>
              <a:rPr lang="en" sz="1500"/>
              <a:t>An autoencoder architecture.</a:t>
            </a:r>
            <a:endParaRPr sz="1500"/>
          </a:p>
          <a:p>
            <a:pPr indent="-323850" lvl="0" marL="457200" rtl="0" algn="l">
              <a:lnSpc>
                <a:spcPct val="130000"/>
              </a:lnSpc>
              <a:spcBef>
                <a:spcPts val="0"/>
              </a:spcBef>
              <a:spcAft>
                <a:spcPts val="0"/>
              </a:spcAft>
              <a:buSzPts val="1500"/>
              <a:buChar char="●"/>
            </a:pPr>
            <a:r>
              <a:rPr lang="en" sz="1500"/>
              <a:t>Squeeze blocks consists of conv. and pool layers.</a:t>
            </a:r>
            <a:endParaRPr sz="1500"/>
          </a:p>
          <a:p>
            <a:pPr indent="-323850" lvl="0" marL="457200" rtl="0" algn="l">
              <a:lnSpc>
                <a:spcPct val="130000"/>
              </a:lnSpc>
              <a:spcBef>
                <a:spcPts val="0"/>
              </a:spcBef>
              <a:spcAft>
                <a:spcPts val="0"/>
              </a:spcAft>
              <a:buSzPts val="1500"/>
              <a:buChar char="●"/>
            </a:pPr>
            <a:r>
              <a:rPr lang="en" sz="1500"/>
              <a:t>Squeeze blocks after activation (excitation) mapped to the layers of decoder arm.</a:t>
            </a:r>
            <a:endParaRPr sz="1500"/>
          </a:p>
          <a:p>
            <a:pPr indent="-323850" lvl="0" marL="457200" rtl="0" algn="l">
              <a:lnSpc>
                <a:spcPct val="130000"/>
              </a:lnSpc>
              <a:spcBef>
                <a:spcPts val="0"/>
              </a:spcBef>
              <a:spcAft>
                <a:spcPts val="0"/>
              </a:spcAft>
              <a:buSzPts val="1500"/>
              <a:buChar char="●"/>
            </a:pPr>
            <a:r>
              <a:rPr lang="en" sz="1500"/>
              <a:t>Has parallel dilation blocks in bottle neck part of the network.</a:t>
            </a:r>
            <a:endParaRPr sz="1500"/>
          </a:p>
          <a:p>
            <a:pPr indent="-323850" lvl="0" marL="457200" rtl="0" algn="l">
              <a:lnSpc>
                <a:spcPct val="130000"/>
              </a:lnSpc>
              <a:spcBef>
                <a:spcPts val="0"/>
              </a:spcBef>
              <a:spcAft>
                <a:spcPts val="0"/>
              </a:spcAft>
              <a:buSzPts val="1500"/>
              <a:buChar char="●"/>
            </a:pPr>
            <a:r>
              <a:rPr lang="en" sz="1500"/>
              <a:t>Very heavy network with around 2 million parameters.</a:t>
            </a:r>
            <a:endParaRPr sz="1500"/>
          </a:p>
          <a:p>
            <a:pPr indent="-323850" lvl="0" marL="457200" rtl="0" algn="l">
              <a:lnSpc>
                <a:spcPct val="130000"/>
              </a:lnSpc>
              <a:spcBef>
                <a:spcPts val="0"/>
              </a:spcBef>
              <a:spcAft>
                <a:spcPts val="0"/>
              </a:spcAft>
              <a:buSzPts val="1500"/>
              <a:buChar char="●"/>
            </a:pPr>
            <a:r>
              <a:rPr lang="en" sz="1500"/>
              <a:t>The generated dehazed image has lot of noise present, but the haze density is reduced.</a:t>
            </a:r>
            <a:endParaRPr sz="1500"/>
          </a:p>
        </p:txBody>
      </p:sp>
      <p:sp>
        <p:nvSpPr>
          <p:cNvPr id="263" name="Google Shape;263;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64" name="Google Shape;264;p35"/>
          <p:cNvSpPr txBox="1"/>
          <p:nvPr/>
        </p:nvSpPr>
        <p:spPr>
          <a:xfrm>
            <a:off x="1160400" y="4500050"/>
            <a:ext cx="24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U-net Architecture [11]</a:t>
            </a:r>
            <a:endParaRPr b="1"/>
          </a:p>
        </p:txBody>
      </p:sp>
      <p:pic>
        <p:nvPicPr>
          <p:cNvPr id="265" name="Google Shape;265;p35"/>
          <p:cNvPicPr preferRelativeResize="0"/>
          <p:nvPr/>
        </p:nvPicPr>
        <p:blipFill>
          <a:blip r:embed="rId3">
            <a:alphaModFix/>
          </a:blip>
          <a:stretch>
            <a:fillRect/>
          </a:stretch>
        </p:blipFill>
        <p:spPr>
          <a:xfrm>
            <a:off x="301775" y="1400550"/>
            <a:ext cx="3729126" cy="3099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847900" y="7015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Gated Context Aggregation Network</a:t>
            </a:r>
            <a:endParaRPr/>
          </a:p>
        </p:txBody>
      </p:sp>
      <p:sp>
        <p:nvSpPr>
          <p:cNvPr id="271" name="Google Shape;271;p36"/>
          <p:cNvSpPr txBox="1"/>
          <p:nvPr>
            <p:ph idx="1" type="body"/>
          </p:nvPr>
        </p:nvSpPr>
        <p:spPr>
          <a:xfrm>
            <a:off x="695100" y="2841375"/>
            <a:ext cx="7753800" cy="2261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Using the modern smoothed dilation technique with dilated convolution in the network which increases field of kernel and also uses a gated sub-network which blends features from multiple scales of the same image.</a:t>
            </a:r>
            <a:endParaRPr sz="1400"/>
          </a:p>
          <a:p>
            <a:pPr indent="-317500" lvl="0" marL="457200" rtl="0" algn="l">
              <a:lnSpc>
                <a:spcPct val="115000"/>
              </a:lnSpc>
              <a:spcBef>
                <a:spcPts val="0"/>
              </a:spcBef>
              <a:spcAft>
                <a:spcPts val="0"/>
              </a:spcAft>
              <a:buSzPts val="1400"/>
              <a:buChar char="●"/>
            </a:pPr>
            <a:r>
              <a:rPr lang="en" sz="1400"/>
              <a:t>The network is currently ranked second best on basis of PSNR on RESIDE dataset.</a:t>
            </a:r>
            <a:endParaRPr sz="1400"/>
          </a:p>
          <a:p>
            <a:pPr indent="-317500" lvl="0" marL="457200" rtl="0" algn="l">
              <a:lnSpc>
                <a:spcPct val="115000"/>
              </a:lnSpc>
              <a:spcBef>
                <a:spcPts val="0"/>
              </a:spcBef>
              <a:spcAft>
                <a:spcPts val="0"/>
              </a:spcAft>
              <a:buSzPts val="1400"/>
              <a:buChar char="●"/>
            </a:pPr>
            <a:r>
              <a:rPr lang="en" sz="1400"/>
              <a:t>The model is quite computationally heavy and we were unable to increases batch size from four when training on colab (GPU). It is also a very complex net with around 500k trainable parameters. </a:t>
            </a:r>
            <a:endParaRPr sz="1400"/>
          </a:p>
          <a:p>
            <a:pPr indent="-317500" lvl="0" marL="457200" rtl="0" algn="l">
              <a:lnSpc>
                <a:spcPct val="115000"/>
              </a:lnSpc>
              <a:spcBef>
                <a:spcPts val="0"/>
              </a:spcBef>
              <a:spcAft>
                <a:spcPts val="0"/>
              </a:spcAft>
              <a:buSzPts val="1400"/>
              <a:buChar char="●"/>
            </a:pPr>
            <a:r>
              <a:rPr lang="en" sz="1400"/>
              <a:t>We also observed that when objects are too near the model forms black regions .</a:t>
            </a:r>
            <a:endParaRPr sz="1400"/>
          </a:p>
        </p:txBody>
      </p:sp>
      <p:sp>
        <p:nvSpPr>
          <p:cNvPr id="272" name="Google Shape;272;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73" name="Google Shape;273;p36"/>
          <p:cNvPicPr preferRelativeResize="0"/>
          <p:nvPr/>
        </p:nvPicPr>
        <p:blipFill>
          <a:blip r:embed="rId3">
            <a:alphaModFix/>
          </a:blip>
          <a:stretch>
            <a:fillRect/>
          </a:stretch>
        </p:blipFill>
        <p:spPr>
          <a:xfrm>
            <a:off x="1871425" y="1323225"/>
            <a:ext cx="5291951" cy="1341850"/>
          </a:xfrm>
          <a:prstGeom prst="rect">
            <a:avLst/>
          </a:prstGeom>
          <a:noFill/>
          <a:ln>
            <a:noFill/>
          </a:ln>
        </p:spPr>
      </p:pic>
      <p:sp>
        <p:nvSpPr>
          <p:cNvPr id="274" name="Google Shape;274;p36"/>
          <p:cNvSpPr txBox="1"/>
          <p:nvPr>
            <p:ph idx="2" type="body"/>
          </p:nvPr>
        </p:nvSpPr>
        <p:spPr>
          <a:xfrm>
            <a:off x="9409254" y="7015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5" name="Google Shape;275;p36"/>
          <p:cNvSpPr txBox="1"/>
          <p:nvPr/>
        </p:nvSpPr>
        <p:spPr>
          <a:xfrm>
            <a:off x="3255900" y="2571750"/>
            <a:ext cx="26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GCA net Architecture [10]</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727650" y="562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Fusion Attention network (FFA) </a:t>
            </a:r>
            <a:endParaRPr/>
          </a:p>
        </p:txBody>
      </p:sp>
      <p:sp>
        <p:nvSpPr>
          <p:cNvPr id="281" name="Google Shape;281;p37"/>
          <p:cNvSpPr txBox="1"/>
          <p:nvPr>
            <p:ph idx="1" type="body"/>
          </p:nvPr>
        </p:nvSpPr>
        <p:spPr>
          <a:xfrm>
            <a:off x="858825" y="3045875"/>
            <a:ext cx="7688700" cy="2084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Current best ranked model for single image dehazing. Proposes Feature Attention (FA) module combines Channel Attention with Pixel Attention mechanism. </a:t>
            </a:r>
            <a:endParaRPr sz="1400"/>
          </a:p>
          <a:p>
            <a:pPr indent="-317500" lvl="0" marL="457200" rtl="0" algn="l">
              <a:lnSpc>
                <a:spcPct val="115000"/>
              </a:lnSpc>
              <a:spcBef>
                <a:spcPts val="0"/>
              </a:spcBef>
              <a:spcAft>
                <a:spcPts val="0"/>
              </a:spcAft>
              <a:buSzPts val="1400"/>
              <a:buChar char="●"/>
            </a:pPr>
            <a:r>
              <a:rPr lang="en" sz="1400"/>
              <a:t>Uses concept of groups i.e. similar small models for a block and many such blocks for a group. The work proposes 3 groups of 19 blocks each.</a:t>
            </a:r>
            <a:endParaRPr sz="1400"/>
          </a:p>
          <a:p>
            <a:pPr indent="-317500" lvl="0" marL="457200" rtl="0" algn="l">
              <a:lnSpc>
                <a:spcPct val="115000"/>
              </a:lnSpc>
              <a:spcBef>
                <a:spcPts val="0"/>
              </a:spcBef>
              <a:spcAft>
                <a:spcPts val="0"/>
              </a:spcAft>
              <a:buSzPts val="1400"/>
              <a:buChar char="●"/>
            </a:pPr>
            <a:r>
              <a:rPr lang="en" sz="1400"/>
              <a:t>FFA network has a powerful advantage in the restoration of image detail and color fidelity.</a:t>
            </a:r>
            <a:endParaRPr sz="1400"/>
          </a:p>
          <a:p>
            <a:pPr indent="-317500" lvl="0" marL="457200" rtl="0" algn="l">
              <a:lnSpc>
                <a:spcPct val="115000"/>
              </a:lnSpc>
              <a:spcBef>
                <a:spcPts val="0"/>
              </a:spcBef>
              <a:spcAft>
                <a:spcPts val="0"/>
              </a:spcAft>
              <a:buSzPts val="1400"/>
              <a:buChar char="●"/>
            </a:pPr>
            <a:r>
              <a:rPr lang="en" sz="1400"/>
              <a:t>The network is very heavy and we had to downsize it so we used 3 groups which consists of 14 blocks each and while training this model also batch size couldn’t be increases from 1. </a:t>
            </a:r>
            <a:endParaRPr sz="1400"/>
          </a:p>
        </p:txBody>
      </p:sp>
      <p:sp>
        <p:nvSpPr>
          <p:cNvPr id="282" name="Google Shape;282;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83" name="Google Shape;283;p37"/>
          <p:cNvPicPr preferRelativeResize="0"/>
          <p:nvPr/>
        </p:nvPicPr>
        <p:blipFill>
          <a:blip r:embed="rId3">
            <a:alphaModFix/>
          </a:blip>
          <a:stretch>
            <a:fillRect/>
          </a:stretch>
        </p:blipFill>
        <p:spPr>
          <a:xfrm>
            <a:off x="1858275" y="1271975"/>
            <a:ext cx="4453784" cy="1446125"/>
          </a:xfrm>
          <a:prstGeom prst="rect">
            <a:avLst/>
          </a:prstGeom>
          <a:noFill/>
          <a:ln>
            <a:noFill/>
          </a:ln>
        </p:spPr>
      </p:pic>
      <p:sp>
        <p:nvSpPr>
          <p:cNvPr id="284" name="Google Shape;284;p37"/>
          <p:cNvSpPr txBox="1"/>
          <p:nvPr/>
        </p:nvSpPr>
        <p:spPr>
          <a:xfrm>
            <a:off x="3090925" y="2645675"/>
            <a:ext cx="23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FFA net Architecture  [13]</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724950" y="775300"/>
            <a:ext cx="33009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RESIDE dataset</a:t>
            </a:r>
            <a:endParaRPr sz="2240"/>
          </a:p>
        </p:txBody>
      </p:sp>
      <p:sp>
        <p:nvSpPr>
          <p:cNvPr id="290" name="Google Shape;290;p38"/>
          <p:cNvSpPr txBox="1"/>
          <p:nvPr>
            <p:ph idx="2" type="body"/>
          </p:nvPr>
        </p:nvSpPr>
        <p:spPr>
          <a:xfrm>
            <a:off x="4572000" y="567475"/>
            <a:ext cx="4664700" cy="4117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REalistic Single Image DEhazing</a:t>
            </a:r>
            <a:endParaRPr sz="1400"/>
          </a:p>
          <a:p>
            <a:pPr indent="-317500" lvl="0" marL="457200" rtl="0" algn="l">
              <a:lnSpc>
                <a:spcPct val="150000"/>
              </a:lnSpc>
              <a:spcBef>
                <a:spcPts val="0"/>
              </a:spcBef>
              <a:spcAft>
                <a:spcPts val="0"/>
              </a:spcAft>
              <a:buSzPts val="1400"/>
              <a:buChar char="●"/>
            </a:pPr>
            <a:r>
              <a:rPr lang="en" sz="1400"/>
              <a:t>Aimed at evaluating performance of single image Dehazing algorithms.</a:t>
            </a:r>
            <a:endParaRPr sz="1400"/>
          </a:p>
          <a:p>
            <a:pPr indent="-317500" lvl="0" marL="457200" rtl="0" algn="l">
              <a:lnSpc>
                <a:spcPct val="150000"/>
              </a:lnSpc>
              <a:spcBef>
                <a:spcPts val="0"/>
              </a:spcBef>
              <a:spcAft>
                <a:spcPts val="0"/>
              </a:spcAft>
              <a:buSzPts val="1400"/>
              <a:buChar char="●"/>
            </a:pPr>
            <a:r>
              <a:rPr lang="en" sz="1400"/>
              <a:t>The RESIDE:V0 provides about 313,000 synthetic outdoor hazy images</a:t>
            </a:r>
            <a:endParaRPr sz="1400"/>
          </a:p>
          <a:p>
            <a:pPr indent="-317500" lvl="0" marL="457200" rtl="0" algn="l">
              <a:lnSpc>
                <a:spcPct val="150000"/>
              </a:lnSpc>
              <a:spcBef>
                <a:spcPts val="0"/>
              </a:spcBef>
              <a:spcAft>
                <a:spcPts val="0"/>
              </a:spcAft>
              <a:buSzPts val="1400"/>
              <a:buChar char="●"/>
            </a:pPr>
            <a:r>
              <a:rPr lang="en" sz="1400"/>
              <a:t>Presents innovative set of evaluation techniques besides PSNR and SSIM, also employs no reference metrics such as  BLIINDS-II and human subjective score for comparison (clearness &amp; authenticity) fitted on Bradley-terry model.</a:t>
            </a:r>
            <a:endParaRPr sz="1400"/>
          </a:p>
          <a:p>
            <a:pPr indent="-317500" lvl="0" marL="457200" rtl="0" algn="l">
              <a:lnSpc>
                <a:spcPct val="150000"/>
              </a:lnSpc>
              <a:spcBef>
                <a:spcPts val="0"/>
              </a:spcBef>
              <a:spcAft>
                <a:spcPts val="0"/>
              </a:spcAft>
              <a:buSzPts val="1400"/>
              <a:buChar char="●"/>
            </a:pPr>
            <a:r>
              <a:rPr lang="en" sz="1400"/>
              <a:t>Provides a benchmark for single image dehazing </a:t>
            </a:r>
            <a:endParaRPr sz="1400"/>
          </a:p>
          <a:p>
            <a:pPr indent="-317500" lvl="0" marL="457200" rtl="0" algn="l">
              <a:lnSpc>
                <a:spcPct val="150000"/>
              </a:lnSpc>
              <a:spcBef>
                <a:spcPts val="0"/>
              </a:spcBef>
              <a:spcAft>
                <a:spcPts val="0"/>
              </a:spcAft>
              <a:buSzPts val="1400"/>
              <a:buChar char="●"/>
            </a:pPr>
            <a:r>
              <a:rPr lang="en" sz="1400"/>
              <a:t>Presents comparison and limitations of many </a:t>
            </a:r>
            <a:r>
              <a:rPr lang="en" sz="1400"/>
              <a:t>state of the art</a:t>
            </a:r>
            <a:r>
              <a:rPr lang="en" sz="1400"/>
              <a:t>, such as DehazeNet, AOD-Net, DCP etc</a:t>
            </a:r>
            <a:endParaRPr sz="1400"/>
          </a:p>
          <a:p>
            <a:pPr indent="0" lvl="0" marL="0" rtl="0" algn="l">
              <a:lnSpc>
                <a:spcPct val="150000"/>
              </a:lnSpc>
              <a:spcBef>
                <a:spcPts val="0"/>
              </a:spcBef>
              <a:spcAft>
                <a:spcPts val="0"/>
              </a:spcAft>
              <a:buSzPts val="605"/>
              <a:buNone/>
            </a:pPr>
            <a:r>
              <a:t/>
            </a:r>
            <a:endParaRPr b="1" sz="1400"/>
          </a:p>
        </p:txBody>
      </p:sp>
      <p:sp>
        <p:nvSpPr>
          <p:cNvPr id="291" name="Google Shape;291;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92" name="Google Shape;292;p3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3" name="Google Shape;293;p38"/>
          <p:cNvPicPr preferRelativeResize="0"/>
          <p:nvPr/>
        </p:nvPicPr>
        <p:blipFill>
          <a:blip r:embed="rId3">
            <a:alphaModFix/>
          </a:blip>
          <a:stretch>
            <a:fillRect/>
          </a:stretch>
        </p:blipFill>
        <p:spPr>
          <a:xfrm>
            <a:off x="724950" y="1410082"/>
            <a:ext cx="3300900" cy="2431981"/>
          </a:xfrm>
          <a:prstGeom prst="rect">
            <a:avLst/>
          </a:prstGeom>
          <a:noFill/>
          <a:ln>
            <a:noFill/>
          </a:ln>
        </p:spPr>
      </p:pic>
      <p:sp>
        <p:nvSpPr>
          <p:cNvPr id="294" name="Google Shape;294;p38"/>
          <p:cNvSpPr txBox="1"/>
          <p:nvPr/>
        </p:nvSpPr>
        <p:spPr>
          <a:xfrm>
            <a:off x="808950" y="39361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5" name="Google Shape;295;p38"/>
          <p:cNvSpPr txBox="1"/>
          <p:nvPr/>
        </p:nvSpPr>
        <p:spPr>
          <a:xfrm>
            <a:off x="1125750" y="3920525"/>
            <a:ext cx="269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 Haze vs Ground Truth [5]</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778225" y="53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omparative</a:t>
            </a:r>
            <a:r>
              <a:rPr lang="en"/>
              <a:t> study on RESIDE</a:t>
            </a:r>
            <a:endParaRPr/>
          </a:p>
        </p:txBody>
      </p:sp>
      <p:sp>
        <p:nvSpPr>
          <p:cNvPr id="301" name="Google Shape;301;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2" name="Google Shape;302;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303" name="Google Shape;303;p39"/>
          <p:cNvGraphicFramePr/>
          <p:nvPr/>
        </p:nvGraphicFramePr>
        <p:xfrm>
          <a:off x="729438" y="1428750"/>
          <a:ext cx="3000000" cy="3000000"/>
        </p:xfrm>
        <a:graphic>
          <a:graphicData uri="http://schemas.openxmlformats.org/drawingml/2006/table">
            <a:tbl>
              <a:tblPr>
                <a:noFill/>
                <a:tableStyleId>{94BDC143-3C42-45E7-80FA-A7E8F30CE1BF}</a:tableStyleId>
              </a:tblPr>
              <a:tblGrid>
                <a:gridCol w="942100"/>
                <a:gridCol w="889650"/>
                <a:gridCol w="804325"/>
                <a:gridCol w="804325"/>
                <a:gridCol w="804325"/>
                <a:gridCol w="804325"/>
                <a:gridCol w="804325"/>
                <a:gridCol w="804325"/>
                <a:gridCol w="804325"/>
              </a:tblGrid>
              <a:tr h="381000">
                <a:tc>
                  <a:txBody>
                    <a:bodyPr/>
                    <a:lstStyle/>
                    <a:p>
                      <a:pPr indent="0" lvl="0" marL="0" rtl="0" algn="l">
                        <a:spcBef>
                          <a:spcPts val="0"/>
                        </a:spcBef>
                        <a:spcAft>
                          <a:spcPts val="0"/>
                        </a:spcAft>
                        <a:buNone/>
                      </a:pPr>
                      <a:r>
                        <a:rPr b="1" lang="en"/>
                        <a:t>Metrics</a:t>
                      </a:r>
                      <a:endParaRPr b="1"/>
                    </a:p>
                  </a:txBody>
                  <a:tcPr marT="91425" marB="91425" marR="91425" marL="91425"/>
                </a:tc>
                <a:tc>
                  <a:txBody>
                    <a:bodyPr/>
                    <a:lstStyle/>
                    <a:p>
                      <a:pPr indent="0" lvl="0" marL="0" rtl="0" algn="l">
                        <a:spcBef>
                          <a:spcPts val="0"/>
                        </a:spcBef>
                        <a:spcAft>
                          <a:spcPts val="0"/>
                        </a:spcAft>
                        <a:buNone/>
                      </a:pPr>
                      <a:r>
                        <a:rPr b="1" lang="en"/>
                        <a:t>LCA</a:t>
                      </a:r>
                      <a:endParaRPr b="1"/>
                    </a:p>
                  </a:txBody>
                  <a:tcPr marT="91425" marB="91425" marR="91425" marL="91425"/>
                </a:tc>
                <a:tc>
                  <a:txBody>
                    <a:bodyPr/>
                    <a:lstStyle/>
                    <a:p>
                      <a:pPr indent="0" lvl="0" marL="0" rtl="0" algn="l">
                        <a:spcBef>
                          <a:spcPts val="0"/>
                        </a:spcBef>
                        <a:spcAft>
                          <a:spcPts val="0"/>
                        </a:spcAft>
                        <a:buNone/>
                      </a:pPr>
                      <a:r>
                        <a:rPr b="1" lang="en"/>
                        <a:t>DHZ</a:t>
                      </a:r>
                      <a:endParaRPr b="1"/>
                    </a:p>
                  </a:txBody>
                  <a:tcPr marT="91425" marB="91425" marR="91425" marL="91425"/>
                </a:tc>
                <a:tc>
                  <a:txBody>
                    <a:bodyPr/>
                    <a:lstStyle/>
                    <a:p>
                      <a:pPr indent="0" lvl="0" marL="0" rtl="0" algn="l">
                        <a:spcBef>
                          <a:spcPts val="0"/>
                        </a:spcBef>
                        <a:spcAft>
                          <a:spcPts val="0"/>
                        </a:spcAft>
                        <a:buNone/>
                      </a:pPr>
                      <a:r>
                        <a:rPr b="1" lang="en"/>
                        <a:t>DEHZ+ATTN</a:t>
                      </a:r>
                      <a:endParaRPr b="1"/>
                    </a:p>
                  </a:txBody>
                  <a:tcPr marT="91425" marB="91425" marR="91425" marL="91425"/>
                </a:tc>
                <a:tc>
                  <a:txBody>
                    <a:bodyPr/>
                    <a:lstStyle/>
                    <a:p>
                      <a:pPr indent="0" lvl="0" marL="0" rtl="0" algn="l">
                        <a:spcBef>
                          <a:spcPts val="0"/>
                        </a:spcBef>
                        <a:spcAft>
                          <a:spcPts val="0"/>
                        </a:spcAft>
                        <a:buNone/>
                      </a:pPr>
                      <a:r>
                        <a:rPr b="1" lang="en"/>
                        <a:t>DCP</a:t>
                      </a:r>
                      <a:endParaRPr b="1"/>
                    </a:p>
                  </a:txBody>
                  <a:tcPr marT="91425" marB="91425" marR="91425" marL="91425"/>
                </a:tc>
                <a:tc>
                  <a:txBody>
                    <a:bodyPr/>
                    <a:lstStyle/>
                    <a:p>
                      <a:pPr indent="0" lvl="0" marL="0" rtl="0" algn="l">
                        <a:spcBef>
                          <a:spcPts val="0"/>
                        </a:spcBef>
                        <a:spcAft>
                          <a:spcPts val="0"/>
                        </a:spcAft>
                        <a:buNone/>
                      </a:pPr>
                      <a:r>
                        <a:rPr b="1" lang="en"/>
                        <a:t>GMAN</a:t>
                      </a:r>
                      <a:endParaRPr b="1"/>
                    </a:p>
                  </a:txBody>
                  <a:tcPr marT="91425" marB="91425" marR="91425" marL="91425"/>
                </a:tc>
                <a:tc>
                  <a:txBody>
                    <a:bodyPr/>
                    <a:lstStyle/>
                    <a:p>
                      <a:pPr indent="0" lvl="0" marL="0" rtl="0" algn="l">
                        <a:spcBef>
                          <a:spcPts val="0"/>
                        </a:spcBef>
                        <a:spcAft>
                          <a:spcPts val="0"/>
                        </a:spcAft>
                        <a:buNone/>
                      </a:pPr>
                      <a:r>
                        <a:rPr b="1" lang="en"/>
                        <a:t>GCA</a:t>
                      </a:r>
                      <a:endParaRPr b="1"/>
                    </a:p>
                  </a:txBody>
                  <a:tcPr marT="91425" marB="91425" marR="91425" marL="91425"/>
                </a:tc>
                <a:tc>
                  <a:txBody>
                    <a:bodyPr/>
                    <a:lstStyle/>
                    <a:p>
                      <a:pPr indent="0" lvl="0" marL="0" rtl="0" algn="l">
                        <a:spcBef>
                          <a:spcPts val="0"/>
                        </a:spcBef>
                        <a:spcAft>
                          <a:spcPts val="0"/>
                        </a:spcAft>
                        <a:buNone/>
                      </a:pPr>
                      <a:r>
                        <a:rPr b="1" lang="en"/>
                        <a:t>FFA</a:t>
                      </a:r>
                      <a:endParaRPr b="1"/>
                    </a:p>
                  </a:txBody>
                  <a:tcPr marT="91425" marB="91425" marR="91425" marL="91425"/>
                </a:tc>
                <a:tc>
                  <a:txBody>
                    <a:bodyPr/>
                    <a:lstStyle/>
                    <a:p>
                      <a:pPr indent="0" lvl="0" marL="0" rtl="0" algn="l">
                        <a:spcBef>
                          <a:spcPts val="0"/>
                        </a:spcBef>
                        <a:spcAft>
                          <a:spcPts val="0"/>
                        </a:spcAft>
                        <a:buNone/>
                      </a:pPr>
                      <a:r>
                        <a:rPr b="1" lang="en"/>
                        <a:t>U-NET</a:t>
                      </a:r>
                      <a:endParaRPr b="1"/>
                    </a:p>
                  </a:txBody>
                  <a:tcPr marT="91425" marB="91425" marR="91425" marL="91425"/>
                </a:tc>
              </a:tr>
              <a:tr h="381000">
                <a:tc>
                  <a:txBody>
                    <a:bodyPr/>
                    <a:lstStyle/>
                    <a:p>
                      <a:pPr indent="0" lvl="0" marL="0" rtl="0" algn="l">
                        <a:spcBef>
                          <a:spcPts val="0"/>
                        </a:spcBef>
                        <a:spcAft>
                          <a:spcPts val="0"/>
                        </a:spcAft>
                        <a:buNone/>
                      </a:pPr>
                      <a:r>
                        <a:rPr b="1" lang="en"/>
                        <a:t>PSNR</a:t>
                      </a:r>
                      <a:endParaRPr b="1"/>
                    </a:p>
                  </a:txBody>
                  <a:tcPr marT="91425" marB="91425" marR="91425" marL="91425"/>
                </a:tc>
                <a:tc>
                  <a:txBody>
                    <a:bodyPr/>
                    <a:lstStyle/>
                    <a:p>
                      <a:pPr indent="0" lvl="0" marL="0" rtl="0" algn="l">
                        <a:spcBef>
                          <a:spcPts val="0"/>
                        </a:spcBef>
                        <a:spcAft>
                          <a:spcPts val="0"/>
                        </a:spcAft>
                        <a:buNone/>
                      </a:pPr>
                      <a:r>
                        <a:rPr lang="en"/>
                        <a:t>17.07</a:t>
                      </a:r>
                      <a:endParaRPr/>
                    </a:p>
                  </a:txBody>
                  <a:tcPr marT="91425" marB="91425" marR="91425" marL="91425"/>
                </a:tc>
                <a:tc>
                  <a:txBody>
                    <a:bodyPr/>
                    <a:lstStyle/>
                    <a:p>
                      <a:pPr indent="0" lvl="0" marL="0" rtl="0" algn="l">
                        <a:spcBef>
                          <a:spcPts val="0"/>
                        </a:spcBef>
                        <a:spcAft>
                          <a:spcPts val="0"/>
                        </a:spcAft>
                        <a:buNone/>
                      </a:pPr>
                      <a:r>
                        <a:rPr lang="en"/>
                        <a:t>17.23</a:t>
                      </a:r>
                      <a:endParaRPr/>
                    </a:p>
                  </a:txBody>
                  <a:tcPr marT="91425" marB="91425" marR="91425" marL="91425"/>
                </a:tc>
                <a:tc>
                  <a:txBody>
                    <a:bodyPr/>
                    <a:lstStyle/>
                    <a:p>
                      <a:pPr indent="0" lvl="0" marL="0" rtl="0" algn="l">
                        <a:spcBef>
                          <a:spcPts val="0"/>
                        </a:spcBef>
                        <a:spcAft>
                          <a:spcPts val="0"/>
                        </a:spcAft>
                        <a:buNone/>
                      </a:pPr>
                      <a:r>
                        <a:rPr lang="en"/>
                        <a:t>17.00</a:t>
                      </a:r>
                      <a:endParaRPr/>
                    </a:p>
                  </a:txBody>
                  <a:tcPr marT="91425" marB="91425" marR="91425" marL="91425"/>
                </a:tc>
                <a:tc>
                  <a:txBody>
                    <a:bodyPr/>
                    <a:lstStyle/>
                    <a:p>
                      <a:pPr indent="0" lvl="0" marL="0" rtl="0" algn="l">
                        <a:spcBef>
                          <a:spcPts val="0"/>
                        </a:spcBef>
                        <a:spcAft>
                          <a:spcPts val="0"/>
                        </a:spcAft>
                        <a:buNone/>
                      </a:pPr>
                      <a:r>
                        <a:rPr lang="en"/>
                        <a:t>12.00</a:t>
                      </a:r>
                      <a:endParaRPr/>
                    </a:p>
                  </a:txBody>
                  <a:tcPr marT="91425" marB="91425" marR="91425" marL="91425"/>
                </a:tc>
                <a:tc>
                  <a:txBody>
                    <a:bodyPr/>
                    <a:lstStyle/>
                    <a:p>
                      <a:pPr indent="0" lvl="0" marL="0" rtl="0" algn="l">
                        <a:spcBef>
                          <a:spcPts val="0"/>
                        </a:spcBef>
                        <a:spcAft>
                          <a:spcPts val="0"/>
                        </a:spcAft>
                        <a:buNone/>
                      </a:pPr>
                      <a:r>
                        <a:rPr lang="en"/>
                        <a:t>14.8</a:t>
                      </a:r>
                      <a:endParaRPr/>
                    </a:p>
                  </a:txBody>
                  <a:tcPr marT="91425" marB="91425" marR="91425" marL="91425"/>
                </a:tc>
                <a:tc>
                  <a:txBody>
                    <a:bodyPr/>
                    <a:lstStyle/>
                    <a:p>
                      <a:pPr indent="0" lvl="0" marL="0" rtl="0" algn="l">
                        <a:spcBef>
                          <a:spcPts val="0"/>
                        </a:spcBef>
                        <a:spcAft>
                          <a:spcPts val="0"/>
                        </a:spcAft>
                        <a:buNone/>
                      </a:pPr>
                      <a:r>
                        <a:rPr lang="en"/>
                        <a:t>20.13</a:t>
                      </a:r>
                      <a:endParaRPr/>
                    </a:p>
                  </a:txBody>
                  <a:tcPr marT="91425" marB="91425" marR="91425" marL="91425"/>
                </a:tc>
                <a:tc>
                  <a:txBody>
                    <a:bodyPr/>
                    <a:lstStyle/>
                    <a:p>
                      <a:pPr indent="0" lvl="0" marL="0" rtl="0" algn="l">
                        <a:spcBef>
                          <a:spcPts val="0"/>
                        </a:spcBef>
                        <a:spcAft>
                          <a:spcPts val="0"/>
                        </a:spcAft>
                        <a:buNone/>
                      </a:pPr>
                      <a:r>
                        <a:rPr b="1" lang="en"/>
                        <a:t>20.67</a:t>
                      </a:r>
                      <a:endParaRPr b="1"/>
                    </a:p>
                  </a:txBody>
                  <a:tcPr marT="91425" marB="91425" marR="91425" marL="91425"/>
                </a:tc>
                <a:tc>
                  <a:txBody>
                    <a:bodyPr/>
                    <a:lstStyle/>
                    <a:p>
                      <a:pPr indent="0" lvl="0" marL="0" rtl="0" algn="l">
                        <a:spcBef>
                          <a:spcPts val="0"/>
                        </a:spcBef>
                        <a:spcAft>
                          <a:spcPts val="0"/>
                        </a:spcAft>
                        <a:buNone/>
                      </a:pPr>
                      <a:r>
                        <a:rPr lang="en"/>
                        <a:t>19.38</a:t>
                      </a:r>
                      <a:endParaRPr/>
                    </a:p>
                  </a:txBody>
                  <a:tcPr marT="91425" marB="91425" marR="91425" marL="91425"/>
                </a:tc>
              </a:tr>
              <a:tr h="381000">
                <a:tc>
                  <a:txBody>
                    <a:bodyPr/>
                    <a:lstStyle/>
                    <a:p>
                      <a:pPr indent="0" lvl="0" marL="0" rtl="0" algn="l">
                        <a:spcBef>
                          <a:spcPts val="0"/>
                        </a:spcBef>
                        <a:spcAft>
                          <a:spcPts val="0"/>
                        </a:spcAft>
                        <a:buNone/>
                      </a:pPr>
                      <a:r>
                        <a:rPr b="1" lang="en"/>
                        <a:t>SSIM</a:t>
                      </a:r>
                      <a:endParaRPr b="1"/>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c>
                  <a:txBody>
                    <a:bodyPr/>
                    <a:lstStyle/>
                    <a:p>
                      <a:pPr indent="0" lvl="0" marL="0" rtl="0" algn="l">
                        <a:spcBef>
                          <a:spcPts val="0"/>
                        </a:spcBef>
                        <a:spcAft>
                          <a:spcPts val="0"/>
                        </a:spcAft>
                        <a:buNone/>
                      </a:pPr>
                      <a:r>
                        <a:rPr lang="en"/>
                        <a:t>0.66</a:t>
                      </a:r>
                      <a:endParaRPr/>
                    </a:p>
                  </a:txBody>
                  <a:tcPr marT="91425" marB="91425" marR="91425" marL="91425"/>
                </a:tc>
                <a:tc>
                  <a:txBody>
                    <a:bodyPr/>
                    <a:lstStyle/>
                    <a:p>
                      <a:pPr indent="0" lvl="0" marL="0" rtl="0" algn="l">
                        <a:spcBef>
                          <a:spcPts val="0"/>
                        </a:spcBef>
                        <a:spcAft>
                          <a:spcPts val="0"/>
                        </a:spcAft>
                        <a:buNone/>
                      </a:pPr>
                      <a:r>
                        <a:rPr lang="en"/>
                        <a:t>0.67</a:t>
                      </a:r>
                      <a:endParaRPr/>
                    </a:p>
                  </a:txBody>
                  <a:tcPr marT="91425" marB="91425" marR="91425" marL="91425"/>
                </a:tc>
                <a:tc>
                  <a:txBody>
                    <a:bodyPr/>
                    <a:lstStyle/>
                    <a:p>
                      <a:pPr indent="0" lvl="0" marL="0" rtl="0" algn="l">
                        <a:spcBef>
                          <a:spcPts val="0"/>
                        </a:spcBef>
                        <a:spcAft>
                          <a:spcPts val="0"/>
                        </a:spcAft>
                        <a:buNone/>
                      </a:pPr>
                      <a:r>
                        <a:rPr lang="en"/>
                        <a:t>0.61</a:t>
                      </a:r>
                      <a:endParaRPr/>
                    </a:p>
                  </a:txBody>
                  <a:tcPr marT="91425" marB="91425" marR="91425" marL="91425"/>
                </a:tc>
                <a:tc>
                  <a:txBody>
                    <a:bodyPr/>
                    <a:lstStyle/>
                    <a:p>
                      <a:pPr indent="0" lvl="0" marL="0" rtl="0" algn="l">
                        <a:spcBef>
                          <a:spcPts val="0"/>
                        </a:spcBef>
                        <a:spcAft>
                          <a:spcPts val="0"/>
                        </a:spcAft>
                        <a:buNone/>
                      </a:pPr>
                      <a:r>
                        <a:rPr lang="en"/>
                        <a:t>0.64</a:t>
                      </a:r>
                      <a:endParaRPr/>
                    </a:p>
                  </a:txBody>
                  <a:tcPr marT="91425" marB="91425" marR="91425" marL="91425"/>
                </a:tc>
                <a:tc>
                  <a:txBody>
                    <a:bodyPr/>
                    <a:lstStyle/>
                    <a:p>
                      <a:pPr indent="0" lvl="0" marL="0" rtl="0" algn="l">
                        <a:spcBef>
                          <a:spcPts val="0"/>
                        </a:spcBef>
                        <a:spcAft>
                          <a:spcPts val="0"/>
                        </a:spcAft>
                        <a:buNone/>
                      </a:pPr>
                      <a:r>
                        <a:rPr lang="en"/>
                        <a:t>0.77</a:t>
                      </a:r>
                      <a:endParaRPr/>
                    </a:p>
                  </a:txBody>
                  <a:tcPr marT="91425" marB="91425" marR="91425" marL="91425"/>
                </a:tc>
                <a:tc>
                  <a:txBody>
                    <a:bodyPr/>
                    <a:lstStyle/>
                    <a:p>
                      <a:pPr indent="0" lvl="0" marL="0" rtl="0" algn="l">
                        <a:spcBef>
                          <a:spcPts val="0"/>
                        </a:spcBef>
                        <a:spcAft>
                          <a:spcPts val="0"/>
                        </a:spcAft>
                        <a:buNone/>
                      </a:pPr>
                      <a:r>
                        <a:rPr b="1" lang="en"/>
                        <a:t>0.79</a:t>
                      </a:r>
                      <a:endParaRPr b="1"/>
                    </a:p>
                  </a:txBody>
                  <a:tcPr marT="91425" marB="91425" marR="91425" marL="91425"/>
                </a:tc>
                <a:tc>
                  <a:txBody>
                    <a:bodyPr/>
                    <a:lstStyle/>
                    <a:p>
                      <a:pPr indent="0" lvl="0" marL="0" rtl="0" algn="l">
                        <a:spcBef>
                          <a:spcPts val="0"/>
                        </a:spcBef>
                        <a:spcAft>
                          <a:spcPts val="0"/>
                        </a:spcAft>
                        <a:buNone/>
                      </a:pPr>
                      <a:r>
                        <a:rPr lang="en"/>
                        <a:t>0.73</a:t>
                      </a:r>
                      <a:endParaRPr/>
                    </a:p>
                  </a:txBody>
                  <a:tcPr marT="91425" marB="91425" marR="91425" marL="91425"/>
                </a:tc>
              </a:tr>
              <a:tr h="381000">
                <a:tc>
                  <a:txBody>
                    <a:bodyPr/>
                    <a:lstStyle/>
                    <a:p>
                      <a:pPr indent="0" lvl="0" marL="0" rtl="0" algn="l">
                        <a:spcBef>
                          <a:spcPts val="0"/>
                        </a:spcBef>
                        <a:spcAft>
                          <a:spcPts val="0"/>
                        </a:spcAft>
                        <a:buNone/>
                      </a:pPr>
                      <a:r>
                        <a:rPr b="1" lang="en"/>
                        <a:t>FADE</a:t>
                      </a:r>
                      <a:endParaRPr b="1"/>
                    </a:p>
                  </a:txBody>
                  <a:tcPr marT="91425" marB="91425" marR="91425" marL="91425"/>
                </a:tc>
                <a:tc>
                  <a:txBody>
                    <a:bodyPr/>
                    <a:lstStyle/>
                    <a:p>
                      <a:pPr indent="0" lvl="0" marL="0" rtl="0" algn="l">
                        <a:spcBef>
                          <a:spcPts val="0"/>
                        </a:spcBef>
                        <a:spcAft>
                          <a:spcPts val="0"/>
                        </a:spcAft>
                        <a:buNone/>
                      </a:pPr>
                      <a:r>
                        <a:rPr lang="en"/>
                        <a:t>0.95</a:t>
                      </a:r>
                      <a:endParaRPr/>
                    </a:p>
                  </a:txBody>
                  <a:tcPr marT="91425" marB="91425" marR="91425" marL="91425"/>
                </a:tc>
                <a:tc>
                  <a:txBody>
                    <a:bodyPr/>
                    <a:lstStyle/>
                    <a:p>
                      <a:pPr indent="0" lvl="0" marL="0" rtl="0" algn="l">
                        <a:spcBef>
                          <a:spcPts val="0"/>
                        </a:spcBef>
                        <a:spcAft>
                          <a:spcPts val="0"/>
                        </a:spcAft>
                        <a:buNone/>
                      </a:pPr>
                      <a:r>
                        <a:rPr lang="en"/>
                        <a:t>0.5</a:t>
                      </a:r>
                      <a:endParaRPr/>
                    </a:p>
                  </a:txBody>
                  <a:tcPr marT="91425" marB="91425" marR="91425" marL="91425"/>
                </a:tc>
                <a:tc>
                  <a:txBody>
                    <a:bodyPr/>
                    <a:lstStyle/>
                    <a:p>
                      <a:pPr indent="0" lvl="0" marL="0" rtl="0" algn="l">
                        <a:spcBef>
                          <a:spcPts val="0"/>
                        </a:spcBef>
                        <a:spcAft>
                          <a:spcPts val="0"/>
                        </a:spcAft>
                        <a:buNone/>
                      </a:pPr>
                      <a:r>
                        <a:rPr lang="en"/>
                        <a:t>0.87</a:t>
                      </a:r>
                      <a:endParaRPr/>
                    </a:p>
                  </a:txBody>
                  <a:tcPr marT="91425" marB="91425" marR="91425" marL="91425"/>
                </a:tc>
                <a:tc>
                  <a:txBody>
                    <a:bodyPr/>
                    <a:lstStyle/>
                    <a:p>
                      <a:pPr indent="0" lvl="0" marL="0" rtl="0" algn="l">
                        <a:spcBef>
                          <a:spcPts val="0"/>
                        </a:spcBef>
                        <a:spcAft>
                          <a:spcPts val="0"/>
                        </a:spcAft>
                        <a:buNone/>
                      </a:pPr>
                      <a:r>
                        <a:rPr b="1" lang="en"/>
                        <a:t>0.39</a:t>
                      </a:r>
                      <a:endParaRPr b="1"/>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1.24</a:t>
                      </a:r>
                      <a:endParaRPr/>
                    </a:p>
                  </a:txBody>
                  <a:tcPr marT="91425" marB="91425" marR="91425" marL="91425"/>
                </a:tc>
                <a:tc>
                  <a:txBody>
                    <a:bodyPr/>
                    <a:lstStyle/>
                    <a:p>
                      <a:pPr indent="0" lvl="0" marL="0" rtl="0" algn="l">
                        <a:spcBef>
                          <a:spcPts val="0"/>
                        </a:spcBef>
                        <a:spcAft>
                          <a:spcPts val="0"/>
                        </a:spcAft>
                        <a:buNone/>
                      </a:pPr>
                      <a:r>
                        <a:rPr lang="en"/>
                        <a:t>0.68</a:t>
                      </a:r>
                      <a:endParaRPr/>
                    </a:p>
                  </a:txBody>
                  <a:tcPr marT="91425" marB="91425" marR="91425" marL="91425"/>
                </a:tc>
              </a:tr>
              <a:tr h="381000">
                <a:tc>
                  <a:txBody>
                    <a:bodyPr/>
                    <a:lstStyle/>
                    <a:p>
                      <a:pPr indent="0" lvl="0" marL="0" rtl="0" algn="l">
                        <a:spcBef>
                          <a:spcPts val="0"/>
                        </a:spcBef>
                        <a:spcAft>
                          <a:spcPts val="0"/>
                        </a:spcAft>
                        <a:buNone/>
                      </a:pPr>
                      <a:r>
                        <a:rPr b="1" lang="en"/>
                        <a:t>NQIE</a:t>
                      </a:r>
                      <a:endParaRPr b="1"/>
                    </a:p>
                  </a:txBody>
                  <a:tcPr marT="91425" marB="91425" marR="91425" marL="91425"/>
                </a:tc>
                <a:tc>
                  <a:txBody>
                    <a:bodyPr/>
                    <a:lstStyle/>
                    <a:p>
                      <a:pPr indent="0" lvl="0" marL="0" rtl="0" algn="l">
                        <a:spcBef>
                          <a:spcPts val="0"/>
                        </a:spcBef>
                        <a:spcAft>
                          <a:spcPts val="0"/>
                        </a:spcAft>
                        <a:buNone/>
                      </a:pPr>
                      <a:r>
                        <a:rPr lang="en"/>
                        <a:t>4.42</a:t>
                      </a:r>
                      <a:endParaRPr/>
                    </a:p>
                  </a:txBody>
                  <a:tcPr marT="91425" marB="91425" marR="91425" marL="91425"/>
                </a:tc>
                <a:tc>
                  <a:txBody>
                    <a:bodyPr/>
                    <a:lstStyle/>
                    <a:p>
                      <a:pPr indent="0" lvl="0" marL="0" rtl="0" algn="l">
                        <a:spcBef>
                          <a:spcPts val="0"/>
                        </a:spcBef>
                        <a:spcAft>
                          <a:spcPts val="0"/>
                        </a:spcAft>
                        <a:buNone/>
                      </a:pPr>
                      <a:r>
                        <a:rPr lang="en"/>
                        <a:t>2.93</a:t>
                      </a:r>
                      <a:endParaRPr/>
                    </a:p>
                  </a:txBody>
                  <a:tcPr marT="91425" marB="91425" marR="91425" marL="91425"/>
                </a:tc>
                <a:tc>
                  <a:txBody>
                    <a:bodyPr/>
                    <a:lstStyle/>
                    <a:p>
                      <a:pPr indent="0" lvl="0" marL="0" rtl="0" algn="l">
                        <a:spcBef>
                          <a:spcPts val="0"/>
                        </a:spcBef>
                        <a:spcAft>
                          <a:spcPts val="0"/>
                        </a:spcAft>
                        <a:buNone/>
                      </a:pPr>
                      <a:r>
                        <a:rPr lang="en"/>
                        <a:t>3.12</a:t>
                      </a:r>
                      <a:endParaRPr/>
                    </a:p>
                  </a:txBody>
                  <a:tcPr marT="91425" marB="91425" marR="91425" marL="91425"/>
                </a:tc>
                <a:tc>
                  <a:txBody>
                    <a:bodyPr/>
                    <a:lstStyle/>
                    <a:p>
                      <a:pPr indent="0" lvl="0" marL="0" rtl="0" algn="l">
                        <a:spcBef>
                          <a:spcPts val="0"/>
                        </a:spcBef>
                        <a:spcAft>
                          <a:spcPts val="0"/>
                        </a:spcAft>
                        <a:buNone/>
                      </a:pPr>
                      <a:r>
                        <a:rPr lang="en"/>
                        <a:t>2.85</a:t>
                      </a:r>
                      <a:endParaRPr/>
                    </a:p>
                  </a:txBody>
                  <a:tcPr marT="91425" marB="91425" marR="91425" marL="91425"/>
                </a:tc>
                <a:tc>
                  <a:txBody>
                    <a:bodyPr/>
                    <a:lstStyle/>
                    <a:p>
                      <a:pPr indent="0" lvl="0" marL="0" rtl="0" algn="l">
                        <a:spcBef>
                          <a:spcPts val="0"/>
                        </a:spcBef>
                        <a:spcAft>
                          <a:spcPts val="0"/>
                        </a:spcAft>
                        <a:buNone/>
                      </a:pPr>
                      <a:r>
                        <a:rPr lang="en"/>
                        <a:t>2.70</a:t>
                      </a:r>
                      <a:endParaRPr/>
                    </a:p>
                  </a:txBody>
                  <a:tcPr marT="91425" marB="91425" marR="91425" marL="91425"/>
                </a:tc>
                <a:tc>
                  <a:txBody>
                    <a:bodyPr/>
                    <a:lstStyle/>
                    <a:p>
                      <a:pPr indent="0" lvl="0" marL="0" rtl="0" algn="l">
                        <a:spcBef>
                          <a:spcPts val="0"/>
                        </a:spcBef>
                        <a:spcAft>
                          <a:spcPts val="0"/>
                        </a:spcAft>
                        <a:buNone/>
                      </a:pPr>
                      <a:r>
                        <a:rPr lang="en"/>
                        <a:t>2.70</a:t>
                      </a:r>
                      <a:endParaRPr/>
                    </a:p>
                  </a:txBody>
                  <a:tcPr marT="91425" marB="91425" marR="91425" marL="91425"/>
                </a:tc>
                <a:tc>
                  <a:txBody>
                    <a:bodyPr/>
                    <a:lstStyle/>
                    <a:p>
                      <a:pPr indent="0" lvl="0" marL="0" rtl="0" algn="l">
                        <a:spcBef>
                          <a:spcPts val="0"/>
                        </a:spcBef>
                        <a:spcAft>
                          <a:spcPts val="0"/>
                        </a:spcAft>
                        <a:buNone/>
                      </a:pPr>
                      <a:r>
                        <a:rPr b="1" lang="en"/>
                        <a:t>2.67</a:t>
                      </a:r>
                      <a:endParaRPr b="1"/>
                    </a:p>
                  </a:txBody>
                  <a:tcPr marT="91425" marB="91425" marR="91425" marL="91425"/>
                </a:tc>
                <a:tc>
                  <a:txBody>
                    <a:bodyPr/>
                    <a:lstStyle/>
                    <a:p>
                      <a:pPr indent="0" lvl="0" marL="0" rtl="0" algn="l">
                        <a:spcBef>
                          <a:spcPts val="0"/>
                        </a:spcBef>
                        <a:spcAft>
                          <a:spcPts val="0"/>
                        </a:spcAft>
                        <a:buNone/>
                      </a:pPr>
                      <a:r>
                        <a:rPr lang="en"/>
                        <a:t>3.71</a:t>
                      </a:r>
                      <a:endParaRPr/>
                    </a:p>
                  </a:txBody>
                  <a:tcPr marT="91425" marB="91425" marR="91425" marL="91425"/>
                </a:tc>
              </a:tr>
              <a:tr h="381000">
                <a:tc>
                  <a:txBody>
                    <a:bodyPr/>
                    <a:lstStyle/>
                    <a:p>
                      <a:pPr indent="0" lvl="0" marL="0" rtl="0" algn="l">
                        <a:spcBef>
                          <a:spcPts val="0"/>
                        </a:spcBef>
                        <a:spcAft>
                          <a:spcPts val="0"/>
                        </a:spcAft>
                        <a:buNone/>
                      </a:pPr>
                      <a:r>
                        <a:rPr b="1" lang="en"/>
                        <a:t>CEIQ</a:t>
                      </a:r>
                      <a:endParaRPr b="1"/>
                    </a:p>
                  </a:txBody>
                  <a:tcPr marT="91425" marB="91425" marR="91425" marL="91425"/>
                </a:tc>
                <a:tc>
                  <a:txBody>
                    <a:bodyPr/>
                    <a:lstStyle/>
                    <a:p>
                      <a:pPr indent="0" lvl="0" marL="0" rtl="0" algn="l">
                        <a:spcBef>
                          <a:spcPts val="0"/>
                        </a:spcBef>
                        <a:spcAft>
                          <a:spcPts val="0"/>
                        </a:spcAft>
                        <a:buNone/>
                      </a:pPr>
                      <a:r>
                        <a:rPr lang="en"/>
                        <a:t>3.27</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3.25</a:t>
                      </a:r>
                      <a:endParaRPr/>
                    </a:p>
                  </a:txBody>
                  <a:tcPr marT="91425" marB="91425" marR="91425" marL="91425"/>
                </a:tc>
                <a:tc>
                  <a:txBody>
                    <a:bodyPr/>
                    <a:lstStyle/>
                    <a:p>
                      <a:pPr indent="0" lvl="0" marL="0" rtl="0" algn="l">
                        <a:spcBef>
                          <a:spcPts val="0"/>
                        </a:spcBef>
                        <a:spcAft>
                          <a:spcPts val="0"/>
                        </a:spcAft>
                        <a:buNone/>
                      </a:pPr>
                      <a:r>
                        <a:rPr lang="en"/>
                        <a:t>3.19</a:t>
                      </a:r>
                      <a:endParaRPr/>
                    </a:p>
                  </a:txBody>
                  <a:tcPr marT="91425" marB="91425" marR="91425" marL="91425"/>
                </a:tc>
                <a:tc>
                  <a:txBody>
                    <a:bodyPr/>
                    <a:lstStyle/>
                    <a:p>
                      <a:pPr indent="0" lvl="0" marL="0" rtl="0" algn="l">
                        <a:spcBef>
                          <a:spcPts val="0"/>
                        </a:spcBef>
                        <a:spcAft>
                          <a:spcPts val="0"/>
                        </a:spcAft>
                        <a:buNone/>
                      </a:pPr>
                      <a:r>
                        <a:rPr lang="en"/>
                        <a:t>3.22</a:t>
                      </a:r>
                      <a:endParaRPr/>
                    </a:p>
                  </a:txBody>
                  <a:tcPr marT="91425" marB="91425" marR="91425" marL="91425"/>
                </a:tc>
                <a:tc>
                  <a:txBody>
                    <a:bodyPr/>
                    <a:lstStyle/>
                    <a:p>
                      <a:pPr indent="0" lvl="0" marL="0" rtl="0" algn="l">
                        <a:spcBef>
                          <a:spcPts val="0"/>
                        </a:spcBef>
                        <a:spcAft>
                          <a:spcPts val="0"/>
                        </a:spcAft>
                        <a:buNone/>
                      </a:pPr>
                      <a:r>
                        <a:rPr lang="en"/>
                        <a:t>3.22</a:t>
                      </a:r>
                      <a:endParaRPr/>
                    </a:p>
                  </a:txBody>
                  <a:tcPr marT="91425" marB="91425" marR="91425" marL="91425"/>
                </a:tc>
                <a:tc>
                  <a:txBody>
                    <a:bodyPr/>
                    <a:lstStyle/>
                    <a:p>
                      <a:pPr indent="0" lvl="0" marL="0" rtl="0" algn="l">
                        <a:spcBef>
                          <a:spcPts val="0"/>
                        </a:spcBef>
                        <a:spcAft>
                          <a:spcPts val="0"/>
                        </a:spcAft>
                        <a:buNone/>
                      </a:pPr>
                      <a:r>
                        <a:rPr b="1" lang="en"/>
                        <a:t>3.42</a:t>
                      </a:r>
                      <a:endParaRPr b="1"/>
                    </a:p>
                  </a:txBody>
                  <a:tcPr marT="91425" marB="91425" marR="91425" marL="91425"/>
                </a:tc>
                <a:tc>
                  <a:txBody>
                    <a:bodyPr/>
                    <a:lstStyle/>
                    <a:p>
                      <a:pPr indent="0" lvl="0" marL="0" rtl="0" algn="l">
                        <a:spcBef>
                          <a:spcPts val="0"/>
                        </a:spcBef>
                        <a:spcAft>
                          <a:spcPts val="0"/>
                        </a:spcAft>
                        <a:buNone/>
                      </a:pPr>
                      <a:r>
                        <a:rPr lang="en"/>
                        <a:t>3.4</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634975" y="1901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Atmospheric Scattering Model</a:t>
            </a:r>
            <a:endParaRPr/>
          </a:p>
        </p:txBody>
      </p:sp>
      <p:sp>
        <p:nvSpPr>
          <p:cNvPr id="309" name="Google Shape;309;p40"/>
          <p:cNvSpPr txBox="1"/>
          <p:nvPr>
            <p:ph idx="2" type="body"/>
          </p:nvPr>
        </p:nvSpPr>
        <p:spPr>
          <a:xfrm>
            <a:off x="4536425" y="190150"/>
            <a:ext cx="4558500" cy="4421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The haze present in a image is due to two features:</a:t>
            </a:r>
            <a:endParaRPr sz="1600"/>
          </a:p>
          <a:p>
            <a:pPr indent="0" lvl="0" marL="0" rtl="0" algn="l">
              <a:lnSpc>
                <a:spcPct val="105000"/>
              </a:lnSpc>
              <a:spcBef>
                <a:spcPts val="0"/>
              </a:spcBef>
              <a:spcAft>
                <a:spcPts val="0"/>
              </a:spcAft>
              <a:buNone/>
            </a:pPr>
            <a:r>
              <a:rPr lang="en" sz="1600"/>
              <a:t>1. Direct Attenuation: results from decay in the medium </a:t>
            </a:r>
            <a:endParaRPr sz="1600"/>
          </a:p>
          <a:p>
            <a:pPr indent="0" lvl="0" marL="0" rtl="0" algn="l">
              <a:lnSpc>
                <a:spcPct val="105000"/>
              </a:lnSpc>
              <a:spcBef>
                <a:spcPts val="0"/>
              </a:spcBef>
              <a:spcAft>
                <a:spcPts val="0"/>
              </a:spcAft>
              <a:buNone/>
            </a:pPr>
            <a:r>
              <a:rPr lang="en" sz="1600"/>
              <a:t>2. Air light: occurs due to the scattering of light in the surrounds</a:t>
            </a:r>
            <a:endParaRPr sz="1600"/>
          </a:p>
          <a:p>
            <a:pPr indent="0" lvl="0" marL="0" rtl="0" algn="l">
              <a:lnSpc>
                <a:spcPct val="105000"/>
              </a:lnSpc>
              <a:spcBef>
                <a:spcPts val="0"/>
              </a:spcBef>
              <a:spcAft>
                <a:spcPts val="0"/>
              </a:spcAft>
              <a:buNone/>
            </a:pPr>
            <a:r>
              <a:t/>
            </a:r>
            <a:endParaRPr sz="1600"/>
          </a:p>
          <a:p>
            <a:pPr indent="0" lvl="0" marL="0" rtl="0" algn="ctr">
              <a:lnSpc>
                <a:spcPct val="105000"/>
              </a:lnSpc>
              <a:spcBef>
                <a:spcPts val="0"/>
              </a:spcBef>
              <a:spcAft>
                <a:spcPts val="0"/>
              </a:spcAft>
              <a:buNone/>
            </a:pPr>
            <a:r>
              <a:rPr b="1" lang="en" sz="1900"/>
              <a:t>I(x) = J(x)t(x) + A(1−t(x))</a:t>
            </a:r>
            <a:endParaRPr b="1" sz="1900"/>
          </a:p>
          <a:p>
            <a:pPr indent="0" lvl="0" marL="0" rtl="0" algn="l">
              <a:lnSpc>
                <a:spcPct val="105000"/>
              </a:lnSpc>
              <a:spcBef>
                <a:spcPts val="0"/>
              </a:spcBef>
              <a:spcAft>
                <a:spcPts val="0"/>
              </a:spcAft>
              <a:buNone/>
            </a:pPr>
            <a:r>
              <a:rPr i="1" lang="en"/>
              <a:t>Where I is the observed intensity, J is the scene radiance, A is the global atmospheric light, and t is the medium transmission describing the portion of the light that is not scattered and reaches the camera. </a:t>
            </a:r>
            <a:endParaRPr i="1"/>
          </a:p>
          <a:p>
            <a:pPr indent="0" lvl="0" marL="0" rtl="0" algn="ctr">
              <a:lnSpc>
                <a:spcPct val="105000"/>
              </a:lnSpc>
              <a:spcBef>
                <a:spcPts val="0"/>
              </a:spcBef>
              <a:spcAft>
                <a:spcPts val="0"/>
              </a:spcAft>
              <a:buNone/>
            </a:pPr>
            <a:r>
              <a:rPr b="1" lang="en" sz="1900"/>
              <a:t>t(x) = e</a:t>
            </a:r>
            <a:r>
              <a:rPr b="1" baseline="30000" lang="en" sz="2000"/>
              <a:t>-β.d(x)</a:t>
            </a:r>
            <a:endParaRPr b="1" sz="1900"/>
          </a:p>
          <a:p>
            <a:pPr indent="0" lvl="0" marL="0" rtl="0" algn="l">
              <a:lnSpc>
                <a:spcPct val="105000"/>
              </a:lnSpc>
              <a:spcBef>
                <a:spcPts val="0"/>
              </a:spcBef>
              <a:spcAft>
                <a:spcPts val="0"/>
              </a:spcAft>
              <a:buNone/>
            </a:pPr>
            <a:r>
              <a:rPr i="1" lang="en" sz="1240"/>
              <a:t>Where β is the scattering coefﬁcient of the atmosphere and d(x) is distance from the scene point It indicates that the scene radiance is attenuated exponentially with the scene depth. The model assumes homogeneous scattering of light and a constant scattering coefﬁcient.</a:t>
            </a:r>
            <a:endParaRPr b="1" sz="1900"/>
          </a:p>
        </p:txBody>
      </p:sp>
      <p:sp>
        <p:nvSpPr>
          <p:cNvPr id="310" name="Google Shape;310;p40"/>
          <p:cNvSpPr txBox="1"/>
          <p:nvPr>
            <p:ph idx="1" type="subTitle"/>
          </p:nvPr>
        </p:nvSpPr>
        <p:spPr>
          <a:xfrm>
            <a:off x="998025" y="3849225"/>
            <a:ext cx="27804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n" sz="1420">
                <a:solidFill>
                  <a:schemeClr val="dk2"/>
                </a:solidFill>
              </a:rPr>
              <a:t>A</a:t>
            </a:r>
            <a:r>
              <a:rPr b="1" lang="en" sz="1420">
                <a:solidFill>
                  <a:schemeClr val="dk2"/>
                </a:solidFill>
              </a:rPr>
              <a:t>tmosphere scattering model </a:t>
            </a:r>
            <a:endParaRPr b="1" sz="1420">
              <a:solidFill>
                <a:schemeClr val="dk2"/>
              </a:solidFill>
            </a:endParaRPr>
          </a:p>
        </p:txBody>
      </p:sp>
      <p:pic>
        <p:nvPicPr>
          <p:cNvPr id="311" name="Google Shape;311;p40"/>
          <p:cNvPicPr preferRelativeResize="0"/>
          <p:nvPr/>
        </p:nvPicPr>
        <p:blipFill>
          <a:blip r:embed="rId3">
            <a:alphaModFix/>
          </a:blip>
          <a:stretch>
            <a:fillRect/>
          </a:stretch>
        </p:blipFill>
        <p:spPr>
          <a:xfrm>
            <a:off x="34438" y="1661500"/>
            <a:ext cx="4501976" cy="2115925"/>
          </a:xfrm>
          <a:prstGeom prst="rect">
            <a:avLst/>
          </a:prstGeom>
          <a:noFill/>
          <a:ln>
            <a:noFill/>
          </a:ln>
        </p:spPr>
      </p:pic>
      <p:sp>
        <p:nvSpPr>
          <p:cNvPr id="312" name="Google Shape;312;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13" name="Google Shape;313;p40"/>
          <p:cNvSpPr txBox="1"/>
          <p:nvPr/>
        </p:nvSpPr>
        <p:spPr>
          <a:xfrm>
            <a:off x="3377400" y="3706875"/>
            <a:ext cx="119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770"/>
              <a:buFont typeface="Arial"/>
              <a:buNone/>
            </a:pPr>
            <a:r>
              <a:rPr lang="en" sz="1000">
                <a:solidFill>
                  <a:schemeClr val="dk2"/>
                </a:solidFill>
              </a:rPr>
              <a:t>Credits: </a:t>
            </a:r>
            <a:r>
              <a:rPr lang="en" sz="1000">
                <a:solidFill>
                  <a:schemeClr val="dk2"/>
                </a:solidFill>
              </a:rPr>
              <a:t>Lie quan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798825" y="745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Haze-KITTI synthesis</a:t>
            </a:r>
            <a:endParaRPr/>
          </a:p>
        </p:txBody>
      </p:sp>
      <p:sp>
        <p:nvSpPr>
          <p:cNvPr id="319" name="Google Shape;31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0" name="Google Shape;320;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21" name="Google Shape;321;p41"/>
          <p:cNvPicPr preferRelativeResize="0"/>
          <p:nvPr/>
        </p:nvPicPr>
        <p:blipFill>
          <a:blip r:embed="rId3">
            <a:alphaModFix/>
          </a:blip>
          <a:stretch>
            <a:fillRect/>
          </a:stretch>
        </p:blipFill>
        <p:spPr>
          <a:xfrm>
            <a:off x="984351" y="1375740"/>
            <a:ext cx="7688700" cy="37677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727650" y="587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of Values for dataset synthesis</a:t>
            </a:r>
            <a:endParaRPr/>
          </a:p>
        </p:txBody>
      </p:sp>
      <p:sp>
        <p:nvSpPr>
          <p:cNvPr id="327" name="Google Shape;327;p42"/>
          <p:cNvSpPr txBox="1"/>
          <p:nvPr>
            <p:ph idx="1" type="body"/>
          </p:nvPr>
        </p:nvSpPr>
        <p:spPr>
          <a:xfrm>
            <a:off x="727650" y="3871450"/>
            <a:ext cx="6658500" cy="1064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lang="en" sz="1420"/>
              <a:t>I = srgb2lrgb(I0);</a:t>
            </a:r>
            <a:endParaRPr sz="1420"/>
          </a:p>
          <a:p>
            <a:pPr indent="0" lvl="0" marL="0" rtl="0" algn="l">
              <a:lnSpc>
                <a:spcPct val="105000"/>
              </a:lnSpc>
              <a:spcBef>
                <a:spcPts val="0"/>
              </a:spcBef>
              <a:spcAft>
                <a:spcPts val="0"/>
              </a:spcAft>
              <a:buSzPts val="440"/>
              <a:buNone/>
            </a:pPr>
            <a:r>
              <a:rPr lang="en" sz="1420"/>
              <a:t>transmission = exp(bsxfun(@times,-beta,d));</a:t>
            </a:r>
            <a:endParaRPr sz="1420"/>
          </a:p>
          <a:p>
            <a:pPr indent="0" lvl="0" marL="0" rtl="0" algn="l">
              <a:lnSpc>
                <a:spcPct val="105000"/>
              </a:lnSpc>
              <a:spcBef>
                <a:spcPts val="0"/>
              </a:spcBef>
              <a:spcAft>
                <a:spcPts val="0"/>
              </a:spcAft>
              <a:buSzPts val="440"/>
              <a:buNone/>
            </a:pPr>
            <a:r>
              <a:rPr lang="en" sz="1420"/>
              <a:t>Ic = bsxfun(@times,transmission,I)+bsxfun(@times,1-transmission,A);</a:t>
            </a:r>
            <a:endParaRPr sz="1420"/>
          </a:p>
          <a:p>
            <a:pPr indent="0" lvl="0" marL="0" rtl="0" algn="l">
              <a:lnSpc>
                <a:spcPct val="105000"/>
              </a:lnSpc>
              <a:spcBef>
                <a:spcPts val="0"/>
              </a:spcBef>
              <a:spcAft>
                <a:spcPts val="0"/>
              </a:spcAft>
              <a:buSzPts val="440"/>
              <a:buNone/>
            </a:pPr>
            <a:r>
              <a:rPr lang="en" sz="1420"/>
              <a:t>I2 = lrgb2srgb(Ic);</a:t>
            </a:r>
            <a:endParaRPr sz="1420"/>
          </a:p>
          <a:p>
            <a:pPr indent="0" lvl="0" marL="0" rtl="0" algn="l">
              <a:lnSpc>
                <a:spcPct val="105000"/>
              </a:lnSpc>
              <a:spcBef>
                <a:spcPts val="0"/>
              </a:spcBef>
              <a:spcAft>
                <a:spcPts val="0"/>
              </a:spcAft>
              <a:buSzPts val="440"/>
              <a:buNone/>
            </a:pPr>
            <a:r>
              <a:t/>
            </a:r>
            <a:endParaRPr sz="1420"/>
          </a:p>
          <a:p>
            <a:pPr indent="0" lvl="0" marL="0" rtl="0" algn="l">
              <a:lnSpc>
                <a:spcPct val="105000"/>
              </a:lnSpc>
              <a:spcBef>
                <a:spcPts val="0"/>
              </a:spcBef>
              <a:spcAft>
                <a:spcPts val="0"/>
              </a:spcAft>
              <a:buSzPts val="440"/>
              <a:buNone/>
            </a:pPr>
            <a:r>
              <a:t/>
            </a:r>
            <a:endParaRPr sz="1420"/>
          </a:p>
          <a:p>
            <a:pPr indent="0" lvl="0" marL="0" rtl="0" algn="l">
              <a:lnSpc>
                <a:spcPct val="105000"/>
              </a:lnSpc>
              <a:spcBef>
                <a:spcPts val="0"/>
              </a:spcBef>
              <a:spcAft>
                <a:spcPts val="0"/>
              </a:spcAft>
              <a:buSzPts val="440"/>
              <a:buNone/>
            </a:pPr>
            <a:r>
              <a:t/>
            </a:r>
            <a:endParaRPr sz="1420"/>
          </a:p>
        </p:txBody>
      </p:sp>
      <p:sp>
        <p:nvSpPr>
          <p:cNvPr id="328" name="Google Shape;328;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2"/>
          <p:cNvPicPr preferRelativeResize="0"/>
          <p:nvPr/>
        </p:nvPicPr>
        <p:blipFill>
          <a:blip r:embed="rId3">
            <a:alphaModFix/>
          </a:blip>
          <a:stretch>
            <a:fillRect/>
          </a:stretch>
        </p:blipFill>
        <p:spPr>
          <a:xfrm>
            <a:off x="908075" y="1427350"/>
            <a:ext cx="3552875" cy="2444100"/>
          </a:xfrm>
          <a:prstGeom prst="rect">
            <a:avLst/>
          </a:prstGeom>
          <a:noFill/>
          <a:ln>
            <a:noFill/>
          </a:ln>
        </p:spPr>
      </p:pic>
      <p:pic>
        <p:nvPicPr>
          <p:cNvPr id="330" name="Google Shape;330;p42"/>
          <p:cNvPicPr preferRelativeResize="0"/>
          <p:nvPr/>
        </p:nvPicPr>
        <p:blipFill>
          <a:blip r:embed="rId4">
            <a:alphaModFix/>
          </a:blip>
          <a:stretch>
            <a:fillRect/>
          </a:stretch>
        </p:blipFill>
        <p:spPr>
          <a:xfrm>
            <a:off x="5009425" y="1501975"/>
            <a:ext cx="3406925" cy="229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of Novel Network</a:t>
            </a:r>
            <a:endParaRPr/>
          </a:p>
        </p:txBody>
      </p:sp>
      <p:sp>
        <p:nvSpPr>
          <p:cNvPr id="336" name="Google Shape;336;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37" name="Google Shape;337;p4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4950" y="736850"/>
            <a:ext cx="3300900" cy="57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00"/>
              <a:t>OVERVIEW</a:t>
            </a:r>
            <a:endParaRPr sz="2400"/>
          </a:p>
          <a:p>
            <a:pPr indent="0" lvl="0" marL="0" rtl="0" algn="l">
              <a:lnSpc>
                <a:spcPct val="100000"/>
              </a:lnSpc>
              <a:spcBef>
                <a:spcPts val="0"/>
              </a:spcBef>
              <a:spcAft>
                <a:spcPts val="0"/>
              </a:spcAft>
              <a:buSzPts val="990"/>
              <a:buNone/>
            </a:pPr>
            <a:r>
              <a:t/>
            </a:r>
            <a:endParaRPr sz="2400"/>
          </a:p>
        </p:txBody>
      </p:sp>
      <p:sp>
        <p:nvSpPr>
          <p:cNvPr id="172" name="Google Shape;172;p26"/>
          <p:cNvSpPr txBox="1"/>
          <p:nvPr>
            <p:ph idx="2" type="body"/>
          </p:nvPr>
        </p:nvSpPr>
        <p:spPr>
          <a:xfrm>
            <a:off x="4572000" y="930775"/>
            <a:ext cx="4467600" cy="4573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Review of </a:t>
            </a:r>
            <a:r>
              <a:rPr lang="en" sz="1600"/>
              <a:t>state of the art</a:t>
            </a:r>
            <a:r>
              <a:rPr lang="en" sz="1600"/>
              <a:t> dehazing models.</a:t>
            </a:r>
            <a:endParaRPr sz="1600"/>
          </a:p>
          <a:p>
            <a:pPr indent="-330200" lvl="0" marL="457200" rtl="0" algn="l">
              <a:lnSpc>
                <a:spcPct val="150000"/>
              </a:lnSpc>
              <a:spcBef>
                <a:spcPts val="0"/>
              </a:spcBef>
              <a:spcAft>
                <a:spcPts val="0"/>
              </a:spcAft>
              <a:buSzPts val="1600"/>
              <a:buChar char="●"/>
            </a:pPr>
            <a:r>
              <a:rPr lang="en" sz="1600"/>
              <a:t>Comparative</a:t>
            </a:r>
            <a:r>
              <a:rPr lang="en" sz="1600"/>
              <a:t> study on RESIDE dataset.</a:t>
            </a:r>
            <a:endParaRPr sz="1600"/>
          </a:p>
          <a:p>
            <a:pPr indent="-330200" lvl="0" marL="457200" rtl="0" algn="l">
              <a:lnSpc>
                <a:spcPct val="150000"/>
              </a:lnSpc>
              <a:spcBef>
                <a:spcPts val="0"/>
              </a:spcBef>
              <a:spcAft>
                <a:spcPts val="0"/>
              </a:spcAft>
              <a:buSzPts val="1600"/>
              <a:buChar char="●"/>
            </a:pPr>
            <a:r>
              <a:rPr lang="en" sz="1600"/>
              <a:t>Hazy-KITTI dataset synthesis.</a:t>
            </a:r>
            <a:endParaRPr sz="1600"/>
          </a:p>
          <a:p>
            <a:pPr indent="-330200" lvl="0" marL="457200" rtl="0" algn="l">
              <a:lnSpc>
                <a:spcPct val="150000"/>
              </a:lnSpc>
              <a:spcBef>
                <a:spcPts val="0"/>
              </a:spcBef>
              <a:spcAft>
                <a:spcPts val="0"/>
              </a:spcAft>
              <a:buSzPts val="1600"/>
              <a:buChar char="●"/>
            </a:pPr>
            <a:r>
              <a:rPr lang="en" sz="1600"/>
              <a:t>Training </a:t>
            </a:r>
            <a:r>
              <a:rPr lang="en" sz="1600"/>
              <a:t>strategy</a:t>
            </a:r>
            <a:r>
              <a:rPr lang="en" sz="1600"/>
              <a:t> to </a:t>
            </a:r>
            <a:r>
              <a:rPr lang="en" sz="1600"/>
              <a:t>combat</a:t>
            </a:r>
            <a:r>
              <a:rPr lang="en" sz="1600"/>
              <a:t> the resource constraint.</a:t>
            </a:r>
            <a:endParaRPr sz="1600"/>
          </a:p>
          <a:p>
            <a:pPr indent="-330200" lvl="0" marL="457200" rtl="0" algn="l">
              <a:lnSpc>
                <a:spcPct val="150000"/>
              </a:lnSpc>
              <a:spcBef>
                <a:spcPts val="0"/>
              </a:spcBef>
              <a:spcAft>
                <a:spcPts val="0"/>
              </a:spcAft>
              <a:buSzPts val="1600"/>
              <a:buChar char="●"/>
            </a:pPr>
            <a:r>
              <a:rPr lang="en" sz="1600"/>
              <a:t>Development of a new model for dehazing.</a:t>
            </a:r>
            <a:endParaRPr sz="1600"/>
          </a:p>
          <a:p>
            <a:pPr indent="-330200" lvl="0" marL="457200" rtl="0" algn="l">
              <a:lnSpc>
                <a:spcPct val="150000"/>
              </a:lnSpc>
              <a:spcBef>
                <a:spcPts val="0"/>
              </a:spcBef>
              <a:spcAft>
                <a:spcPts val="0"/>
              </a:spcAft>
              <a:buSzPts val="1600"/>
              <a:buChar char="●"/>
            </a:pPr>
            <a:r>
              <a:rPr lang="en" sz="1600"/>
              <a:t>Comparative</a:t>
            </a:r>
            <a:r>
              <a:rPr lang="en" sz="1600"/>
              <a:t> Study on Hazy-KITTI.</a:t>
            </a:r>
            <a:endParaRPr sz="1600"/>
          </a:p>
          <a:p>
            <a:pPr indent="-330200" lvl="0" marL="457200" rtl="0" algn="l">
              <a:lnSpc>
                <a:spcPct val="150000"/>
              </a:lnSpc>
              <a:spcBef>
                <a:spcPts val="0"/>
              </a:spcBef>
              <a:spcAft>
                <a:spcPts val="0"/>
              </a:spcAft>
              <a:buSzPts val="1600"/>
              <a:buChar char="●"/>
            </a:pPr>
            <a:r>
              <a:rPr lang="en" sz="1600"/>
              <a:t>Future scope.</a:t>
            </a:r>
            <a:endParaRPr sz="1600"/>
          </a:p>
        </p:txBody>
      </p:sp>
      <p:sp>
        <p:nvSpPr>
          <p:cNvPr id="173" name="Google Shape;173;p2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
        <p:nvSpPr>
          <p:cNvPr id="174" name="Google Shape;174;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5" name="Google Shape;175;p26"/>
          <p:cNvPicPr preferRelativeResize="0"/>
          <p:nvPr/>
        </p:nvPicPr>
        <p:blipFill>
          <a:blip r:embed="rId3">
            <a:alphaModFix/>
          </a:blip>
          <a:stretch>
            <a:fillRect/>
          </a:stretch>
        </p:blipFill>
        <p:spPr>
          <a:xfrm>
            <a:off x="918772" y="1306847"/>
            <a:ext cx="2913250" cy="3146900"/>
          </a:xfrm>
          <a:prstGeom prst="rect">
            <a:avLst/>
          </a:prstGeom>
          <a:noFill/>
          <a:ln>
            <a:noFill/>
          </a:ln>
        </p:spPr>
      </p:pic>
      <p:sp>
        <p:nvSpPr>
          <p:cNvPr id="176" name="Google Shape;176;p26"/>
          <p:cNvSpPr txBox="1"/>
          <p:nvPr/>
        </p:nvSpPr>
        <p:spPr>
          <a:xfrm>
            <a:off x="2416975" y="4362375"/>
            <a:ext cx="199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Credits: Bermen et. al [26] </a:t>
            </a:r>
            <a:endParaRPr sz="900"/>
          </a:p>
        </p:txBody>
      </p:sp>
      <p:sp>
        <p:nvSpPr>
          <p:cNvPr id="177" name="Google Shape;177;p26"/>
          <p:cNvSpPr txBox="1"/>
          <p:nvPr/>
        </p:nvSpPr>
        <p:spPr>
          <a:xfrm>
            <a:off x="1652725" y="4509700"/>
            <a:ext cx="183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Hazy vs. Clear image</a:t>
            </a:r>
            <a:endParaRPr b="1"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724950" y="629700"/>
            <a:ext cx="3300900" cy="54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model</a:t>
            </a:r>
            <a:endParaRPr/>
          </a:p>
          <a:p>
            <a:pPr indent="0" lvl="0" marL="0" rtl="0" algn="l">
              <a:spcBef>
                <a:spcPts val="0"/>
              </a:spcBef>
              <a:spcAft>
                <a:spcPts val="0"/>
              </a:spcAft>
              <a:buNone/>
            </a:pPr>
            <a:r>
              <a:t/>
            </a:r>
            <a:endParaRPr/>
          </a:p>
        </p:txBody>
      </p:sp>
      <p:sp>
        <p:nvSpPr>
          <p:cNvPr id="343" name="Google Shape;343;p44"/>
          <p:cNvSpPr txBox="1"/>
          <p:nvPr>
            <p:ph idx="2" type="body"/>
          </p:nvPr>
        </p:nvSpPr>
        <p:spPr>
          <a:xfrm>
            <a:off x="4624325" y="434650"/>
            <a:ext cx="4071000" cy="3486000"/>
          </a:xfrm>
          <a:prstGeom prst="rect">
            <a:avLst/>
          </a:prstGeom>
        </p:spPr>
        <p:txBody>
          <a:bodyPr anchorCtr="0" anchor="t" bIns="91425" lIns="91425" spcFirstLastPara="1" rIns="91425" wrap="square" tIns="91425">
            <a:noAutofit/>
          </a:bodyPr>
          <a:lstStyle/>
          <a:p>
            <a:pPr indent="-317658" lvl="0" marL="457200" rtl="0" algn="l">
              <a:lnSpc>
                <a:spcPct val="150000"/>
              </a:lnSpc>
              <a:spcBef>
                <a:spcPts val="0"/>
              </a:spcBef>
              <a:spcAft>
                <a:spcPts val="0"/>
              </a:spcAft>
              <a:buSzPts val="1403"/>
              <a:buAutoNum type="arabicPeriod"/>
            </a:pPr>
            <a:r>
              <a:rPr lang="en" sz="1402"/>
              <a:t>Looked into various domains and singled out Deep retinex decomposition model as a very suitable one for building novel dehazing network.</a:t>
            </a:r>
            <a:endParaRPr sz="1402"/>
          </a:p>
          <a:p>
            <a:pPr indent="-317658" lvl="0" marL="457200" rtl="0" algn="l">
              <a:lnSpc>
                <a:spcPct val="150000"/>
              </a:lnSpc>
              <a:spcBef>
                <a:spcPts val="0"/>
              </a:spcBef>
              <a:spcAft>
                <a:spcPts val="0"/>
              </a:spcAft>
              <a:buSzPts val="1403"/>
              <a:buAutoNum type="arabicPeriod"/>
            </a:pPr>
            <a:r>
              <a:rPr lang="en" sz="1402"/>
              <a:t>The model was chosen as it is currently one of the best for low light enhancement and the field is very similar to image dehazing as both deal with loss of contrast.</a:t>
            </a:r>
            <a:endParaRPr sz="1402"/>
          </a:p>
          <a:p>
            <a:pPr indent="-317658" lvl="0" marL="457200" rtl="0" algn="l">
              <a:lnSpc>
                <a:spcPct val="150000"/>
              </a:lnSpc>
              <a:spcBef>
                <a:spcPts val="0"/>
              </a:spcBef>
              <a:spcAft>
                <a:spcPts val="0"/>
              </a:spcAft>
              <a:buSzPts val="1403"/>
              <a:buAutoNum type="arabicPeriod"/>
            </a:pPr>
            <a:r>
              <a:rPr lang="en" sz="1402"/>
              <a:t>The model further has sub blocks which can be replaced with dehazing specific blocks</a:t>
            </a:r>
            <a:endParaRPr sz="1402"/>
          </a:p>
        </p:txBody>
      </p:sp>
      <p:sp>
        <p:nvSpPr>
          <p:cNvPr id="344" name="Google Shape;344;p44"/>
          <p:cNvSpPr txBox="1"/>
          <p:nvPr>
            <p:ph idx="1" type="subTitle"/>
          </p:nvPr>
        </p:nvSpPr>
        <p:spPr>
          <a:xfrm>
            <a:off x="1270875" y="3681825"/>
            <a:ext cx="26895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41"/>
              <a:buNone/>
            </a:pPr>
            <a:r>
              <a:rPr b="1" lang="en" sz="1210">
                <a:solidFill>
                  <a:schemeClr val="dk2"/>
                </a:solidFill>
              </a:rPr>
              <a:t>Deep retinex Decomposition [14]</a:t>
            </a:r>
            <a:endParaRPr b="1" sz="1210">
              <a:solidFill>
                <a:schemeClr val="dk2"/>
              </a:solidFill>
            </a:endParaRPr>
          </a:p>
        </p:txBody>
      </p:sp>
      <p:pic>
        <p:nvPicPr>
          <p:cNvPr id="345" name="Google Shape;345;p44"/>
          <p:cNvPicPr preferRelativeResize="0"/>
          <p:nvPr/>
        </p:nvPicPr>
        <p:blipFill>
          <a:blip r:embed="rId3">
            <a:alphaModFix/>
          </a:blip>
          <a:stretch>
            <a:fillRect/>
          </a:stretch>
        </p:blipFill>
        <p:spPr>
          <a:xfrm>
            <a:off x="83150" y="1419750"/>
            <a:ext cx="4383276" cy="2199400"/>
          </a:xfrm>
          <a:prstGeom prst="rect">
            <a:avLst/>
          </a:prstGeom>
          <a:noFill/>
          <a:ln>
            <a:noFill/>
          </a:ln>
        </p:spPr>
      </p:pic>
      <p:sp>
        <p:nvSpPr>
          <p:cNvPr id="346" name="Google Shape;346;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2" name="Google Shape;35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3" name="Google Shape;353;p4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4" name="Google Shape;354;p45"/>
          <p:cNvPicPr preferRelativeResize="0"/>
          <p:nvPr/>
        </p:nvPicPr>
        <p:blipFill>
          <a:blip r:embed="rId4">
            <a:alphaModFix/>
          </a:blip>
          <a:stretch>
            <a:fillRect/>
          </a:stretch>
        </p:blipFill>
        <p:spPr>
          <a:xfrm>
            <a:off x="893550" y="0"/>
            <a:ext cx="6857992" cy="5143500"/>
          </a:xfrm>
          <a:prstGeom prst="rect">
            <a:avLst/>
          </a:prstGeom>
          <a:noFill/>
          <a:ln>
            <a:noFill/>
          </a:ln>
        </p:spPr>
      </p:pic>
      <p:pic>
        <p:nvPicPr>
          <p:cNvPr id="355" name="Google Shape;355;p45"/>
          <p:cNvPicPr preferRelativeResize="0"/>
          <p:nvPr/>
        </p:nvPicPr>
        <p:blipFill>
          <a:blip r:embed="rId5">
            <a:alphaModFix/>
          </a:blip>
          <a:stretch>
            <a:fillRect/>
          </a:stretch>
        </p:blipFill>
        <p:spPr>
          <a:xfrm>
            <a:off x="1721100" y="0"/>
            <a:ext cx="5202925" cy="1001350"/>
          </a:xfrm>
          <a:prstGeom prst="rect">
            <a:avLst/>
          </a:prstGeom>
          <a:noFill/>
          <a:ln>
            <a:noFill/>
          </a:ln>
        </p:spPr>
      </p:pic>
      <p:sp>
        <p:nvSpPr>
          <p:cNvPr id="356" name="Google Shape;356;p45"/>
          <p:cNvSpPr txBox="1"/>
          <p:nvPr/>
        </p:nvSpPr>
        <p:spPr>
          <a:xfrm>
            <a:off x="2673000" y="356700"/>
            <a:ext cx="3801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Initial </a:t>
            </a:r>
            <a:r>
              <a:rPr b="1" lang="en" sz="2500"/>
              <a:t>Proposed Model</a:t>
            </a:r>
            <a:endParaRPr b="1" sz="2500"/>
          </a:p>
        </p:txBody>
      </p:sp>
      <p:sp>
        <p:nvSpPr>
          <p:cNvPr id="357" name="Google Shape;357;p45"/>
          <p:cNvSpPr txBox="1"/>
          <p:nvPr/>
        </p:nvSpPr>
        <p:spPr>
          <a:xfrm>
            <a:off x="2375775" y="433997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Decom-net</a:t>
            </a:r>
            <a:endParaRPr>
              <a:latin typeface="Lato"/>
              <a:ea typeface="Lato"/>
              <a:cs typeface="Lato"/>
              <a:sym typeface="Lato"/>
            </a:endParaRPr>
          </a:p>
        </p:txBody>
      </p:sp>
      <p:sp>
        <p:nvSpPr>
          <p:cNvPr id="358" name="Google Shape;358;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724950" y="6651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T-net</a:t>
            </a:r>
            <a:endParaRPr/>
          </a:p>
        </p:txBody>
      </p:sp>
      <p:sp>
        <p:nvSpPr>
          <p:cNvPr id="364" name="Google Shape;364;p46"/>
          <p:cNvSpPr txBox="1"/>
          <p:nvPr>
            <p:ph idx="2" type="body"/>
          </p:nvPr>
        </p:nvSpPr>
        <p:spPr>
          <a:xfrm>
            <a:off x="4643775" y="316900"/>
            <a:ext cx="4375500" cy="44331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Transmission map is directly proportional to the depth map.</a:t>
            </a:r>
            <a:endParaRPr sz="1400"/>
          </a:p>
          <a:p>
            <a:pPr indent="-317500" lvl="0" marL="457200" rtl="0" algn="l">
              <a:lnSpc>
                <a:spcPct val="150000"/>
              </a:lnSpc>
              <a:spcBef>
                <a:spcPts val="0"/>
              </a:spcBef>
              <a:spcAft>
                <a:spcPts val="0"/>
              </a:spcAft>
              <a:buSzPts val="1400"/>
              <a:buChar char="●"/>
            </a:pPr>
            <a:r>
              <a:rPr lang="en" sz="1400"/>
              <a:t>The first attempt to generate a transmission map was taken up in dehazenet.</a:t>
            </a:r>
            <a:endParaRPr sz="1400"/>
          </a:p>
          <a:p>
            <a:pPr indent="-317500" lvl="0" marL="457200" rtl="0" algn="l">
              <a:lnSpc>
                <a:spcPct val="150000"/>
              </a:lnSpc>
              <a:spcBef>
                <a:spcPts val="0"/>
              </a:spcBef>
              <a:spcAft>
                <a:spcPts val="0"/>
              </a:spcAft>
              <a:buSzPts val="1400"/>
              <a:buChar char="●"/>
            </a:pPr>
            <a:r>
              <a:rPr lang="en" sz="1400"/>
              <a:t>Reviewed different monocular depth prediction models, like monodepth, monodepth2, densedepth and Adabins.</a:t>
            </a:r>
            <a:endParaRPr sz="1400"/>
          </a:p>
          <a:p>
            <a:pPr indent="-317500" lvl="0" marL="457200" rtl="0" algn="l">
              <a:lnSpc>
                <a:spcPct val="150000"/>
              </a:lnSpc>
              <a:spcBef>
                <a:spcPts val="0"/>
              </a:spcBef>
              <a:spcAft>
                <a:spcPts val="0"/>
              </a:spcAft>
              <a:buSzPts val="1400"/>
              <a:buChar char="●"/>
            </a:pPr>
            <a:r>
              <a:rPr lang="en" sz="1400"/>
              <a:t>Shortlisted densedepth based on its modularity, simplicity and ability to be extended to dehazing domain.</a:t>
            </a:r>
            <a:endParaRPr sz="1400"/>
          </a:p>
          <a:p>
            <a:pPr indent="-317500" lvl="0" marL="457200" rtl="0" algn="l">
              <a:lnSpc>
                <a:spcPct val="150000"/>
              </a:lnSpc>
              <a:spcBef>
                <a:spcPts val="0"/>
              </a:spcBef>
              <a:spcAft>
                <a:spcPts val="0"/>
              </a:spcAft>
              <a:buSzPts val="1400"/>
              <a:buChar char="●"/>
            </a:pPr>
            <a:r>
              <a:rPr lang="en" sz="1400"/>
              <a:t>Depthdense is a autoencoder architecture, where encoder is a densenet, and decoder is made of upsampling blocks.</a:t>
            </a:r>
            <a:endParaRPr sz="1400"/>
          </a:p>
        </p:txBody>
      </p:sp>
      <p:sp>
        <p:nvSpPr>
          <p:cNvPr id="365" name="Google Shape;365;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66" name="Google Shape;366;p46"/>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67" name="Google Shape;367;p46"/>
          <p:cNvPicPr preferRelativeResize="0"/>
          <p:nvPr/>
        </p:nvPicPr>
        <p:blipFill>
          <a:blip r:embed="rId3">
            <a:alphaModFix/>
          </a:blip>
          <a:stretch>
            <a:fillRect/>
          </a:stretch>
        </p:blipFill>
        <p:spPr>
          <a:xfrm>
            <a:off x="337050" y="2129025"/>
            <a:ext cx="4076700" cy="1714500"/>
          </a:xfrm>
          <a:prstGeom prst="rect">
            <a:avLst/>
          </a:prstGeom>
          <a:noFill/>
          <a:ln>
            <a:noFill/>
          </a:ln>
        </p:spPr>
      </p:pic>
      <p:sp>
        <p:nvSpPr>
          <p:cNvPr id="368" name="Google Shape;368;p46"/>
          <p:cNvSpPr txBox="1"/>
          <p:nvPr/>
        </p:nvSpPr>
        <p:spPr>
          <a:xfrm>
            <a:off x="866100" y="4044775"/>
            <a:ext cx="30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Densedepth net Architecture [21]</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778775" y="672675"/>
            <a:ext cx="2682600" cy="5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T-net</a:t>
            </a:r>
            <a:endParaRPr/>
          </a:p>
        </p:txBody>
      </p:sp>
      <p:sp>
        <p:nvSpPr>
          <p:cNvPr id="374" name="Google Shape;374;p4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5" name="Google Shape;375;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76" name="Google Shape;376;p47"/>
          <p:cNvPicPr preferRelativeResize="0"/>
          <p:nvPr/>
        </p:nvPicPr>
        <p:blipFill>
          <a:blip r:embed="rId3">
            <a:alphaModFix/>
          </a:blip>
          <a:stretch>
            <a:fillRect/>
          </a:stretch>
        </p:blipFill>
        <p:spPr>
          <a:xfrm>
            <a:off x="4774050" y="672663"/>
            <a:ext cx="3617600" cy="3632725"/>
          </a:xfrm>
          <a:prstGeom prst="rect">
            <a:avLst/>
          </a:prstGeom>
          <a:noFill/>
          <a:ln>
            <a:noFill/>
          </a:ln>
        </p:spPr>
      </p:pic>
      <p:sp>
        <p:nvSpPr>
          <p:cNvPr id="377" name="Google Shape;377;p47"/>
          <p:cNvSpPr txBox="1"/>
          <p:nvPr>
            <p:ph idx="1" type="subTitle"/>
          </p:nvPr>
        </p:nvSpPr>
        <p:spPr>
          <a:xfrm>
            <a:off x="724950" y="1352625"/>
            <a:ext cx="3846900" cy="3717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The outputs of T_net are scaled to values between 0-1 as they reflect a fraction.</a:t>
            </a:r>
            <a:endParaRPr sz="1400"/>
          </a:p>
          <a:p>
            <a:pPr indent="-317500" lvl="0" marL="457200" rtl="0" algn="l">
              <a:lnSpc>
                <a:spcPct val="150000"/>
              </a:lnSpc>
              <a:spcBef>
                <a:spcPts val="0"/>
              </a:spcBef>
              <a:spcAft>
                <a:spcPts val="0"/>
              </a:spcAft>
              <a:buSzPts val="1400"/>
              <a:buChar char="●"/>
            </a:pPr>
            <a:r>
              <a:rPr lang="en" sz="1400"/>
              <a:t>T_net based on a densedepth model with upsampling, bounded ReLU added.</a:t>
            </a:r>
            <a:endParaRPr sz="1400"/>
          </a:p>
          <a:p>
            <a:pPr indent="-317500" lvl="0" marL="457200" rtl="0" algn="l">
              <a:lnSpc>
                <a:spcPct val="150000"/>
              </a:lnSpc>
              <a:spcBef>
                <a:spcPts val="0"/>
              </a:spcBef>
              <a:spcAft>
                <a:spcPts val="0"/>
              </a:spcAft>
              <a:buSzPts val="1400"/>
              <a:buChar char="●"/>
            </a:pPr>
            <a:r>
              <a:rPr lang="en" sz="1400"/>
              <a:t>T_net was trained with starting weights from KITTI depth prediction dataset.</a:t>
            </a:r>
            <a:endParaRPr sz="1400"/>
          </a:p>
          <a:p>
            <a:pPr indent="-317500" lvl="0" marL="457200" rtl="0" algn="l">
              <a:lnSpc>
                <a:spcPct val="150000"/>
              </a:lnSpc>
              <a:spcBef>
                <a:spcPts val="0"/>
              </a:spcBef>
              <a:spcAft>
                <a:spcPts val="0"/>
              </a:spcAft>
              <a:buSzPts val="1400"/>
              <a:buChar char="●"/>
            </a:pPr>
            <a:r>
              <a:rPr lang="en" sz="1400"/>
              <a:t>The model was trained on transmission maps from Hazy-KITTI for 40 </a:t>
            </a:r>
            <a:r>
              <a:rPr lang="en" sz="1400"/>
              <a:t>epochs</a:t>
            </a:r>
            <a:r>
              <a:rPr lang="en" sz="1400"/>
              <a:t> and MSE of 0.0017 was achieved.</a:t>
            </a:r>
            <a:endParaRPr sz="1400"/>
          </a:p>
        </p:txBody>
      </p:sp>
      <p:sp>
        <p:nvSpPr>
          <p:cNvPr id="378" name="Google Shape;378;p47"/>
          <p:cNvSpPr txBox="1"/>
          <p:nvPr/>
        </p:nvSpPr>
        <p:spPr>
          <a:xfrm>
            <a:off x="5817575" y="4455275"/>
            <a:ext cx="14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T_net Output</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724950" y="67270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A-net</a:t>
            </a:r>
            <a:endParaRPr/>
          </a:p>
        </p:txBody>
      </p:sp>
      <p:sp>
        <p:nvSpPr>
          <p:cNvPr id="384" name="Google Shape;384;p4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5" name="Google Shape;385;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86" name="Google Shape;386;p48"/>
          <p:cNvSpPr txBox="1"/>
          <p:nvPr>
            <p:ph idx="1" type="subTitle"/>
          </p:nvPr>
        </p:nvSpPr>
        <p:spPr>
          <a:xfrm>
            <a:off x="390025" y="1352625"/>
            <a:ext cx="38151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Inspiration taken from LCA and Dark channel prior.</a:t>
            </a:r>
            <a:endParaRPr sz="1400"/>
          </a:p>
          <a:p>
            <a:pPr indent="-317500" lvl="0" marL="457200" rtl="0" algn="l">
              <a:spcBef>
                <a:spcPts val="0"/>
              </a:spcBef>
              <a:spcAft>
                <a:spcPts val="0"/>
              </a:spcAft>
              <a:buSzPts val="1400"/>
              <a:buChar char="●"/>
            </a:pPr>
            <a:r>
              <a:rPr lang="en" sz="1400"/>
              <a:t>Made use of layers such as max pool, because of properties of atmospheric light.</a:t>
            </a:r>
            <a:endParaRPr sz="1400"/>
          </a:p>
          <a:p>
            <a:pPr indent="-317500" lvl="0" marL="457200" rtl="0" algn="l">
              <a:spcBef>
                <a:spcPts val="0"/>
              </a:spcBef>
              <a:spcAft>
                <a:spcPts val="0"/>
              </a:spcAft>
              <a:buSzPts val="1400"/>
              <a:buChar char="●"/>
            </a:pPr>
            <a:r>
              <a:rPr lang="en" sz="1400"/>
              <a:t>Dilation concept used so that even small </a:t>
            </a:r>
            <a:r>
              <a:rPr lang="en" sz="1400"/>
              <a:t>kernels</a:t>
            </a:r>
            <a:r>
              <a:rPr lang="en" sz="1400"/>
              <a:t> can capture bigger region of pixels.</a:t>
            </a:r>
            <a:endParaRPr sz="1400"/>
          </a:p>
          <a:p>
            <a:pPr indent="-317500" lvl="0" marL="457200" rtl="0" algn="l">
              <a:spcBef>
                <a:spcPts val="0"/>
              </a:spcBef>
              <a:spcAft>
                <a:spcPts val="0"/>
              </a:spcAft>
              <a:buSzPts val="1400"/>
              <a:buChar char="●"/>
            </a:pPr>
            <a:r>
              <a:rPr lang="en" sz="1400"/>
              <a:t>Ran for 20 epochs on Hazy-KITTI dataset and obtained a Mean square error of 0.0191.</a:t>
            </a:r>
            <a:endParaRPr sz="1400"/>
          </a:p>
        </p:txBody>
      </p:sp>
      <p:pic>
        <p:nvPicPr>
          <p:cNvPr id="387" name="Google Shape;387;p48"/>
          <p:cNvPicPr preferRelativeResize="0"/>
          <p:nvPr/>
        </p:nvPicPr>
        <p:blipFill>
          <a:blip r:embed="rId3">
            <a:alphaModFix/>
          </a:blip>
          <a:stretch>
            <a:fillRect/>
          </a:stretch>
        </p:blipFill>
        <p:spPr>
          <a:xfrm>
            <a:off x="5362355" y="48775"/>
            <a:ext cx="299814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729450" y="72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ODD network Architecture</a:t>
            </a:r>
            <a:endParaRPr/>
          </a:p>
          <a:p>
            <a:pPr indent="0" lvl="0" marL="0" rtl="0" algn="l">
              <a:spcBef>
                <a:spcPts val="0"/>
              </a:spcBef>
              <a:spcAft>
                <a:spcPts val="0"/>
              </a:spcAft>
              <a:buNone/>
            </a:pPr>
            <a:r>
              <a:t/>
            </a:r>
            <a:endParaRPr/>
          </a:p>
        </p:txBody>
      </p:sp>
      <p:sp>
        <p:nvSpPr>
          <p:cNvPr id="393" name="Google Shape;393;p49"/>
          <p:cNvSpPr txBox="1"/>
          <p:nvPr>
            <p:ph idx="1" type="body"/>
          </p:nvPr>
        </p:nvSpPr>
        <p:spPr>
          <a:xfrm>
            <a:off x="729450" y="3461500"/>
            <a:ext cx="7688700" cy="11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4" name="Google Shape;394;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95" name="Google Shape;395;p49"/>
          <p:cNvPicPr preferRelativeResize="0"/>
          <p:nvPr/>
        </p:nvPicPr>
        <p:blipFill>
          <a:blip r:embed="rId3">
            <a:alphaModFix/>
          </a:blip>
          <a:stretch>
            <a:fillRect/>
          </a:stretch>
        </p:blipFill>
        <p:spPr>
          <a:xfrm>
            <a:off x="619776" y="1880401"/>
            <a:ext cx="7688701" cy="18287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727650" y="684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a:t>
            </a:r>
            <a:endParaRPr/>
          </a:p>
          <a:p>
            <a:pPr indent="0" lvl="0" marL="0" rtl="0" algn="l">
              <a:spcBef>
                <a:spcPts val="0"/>
              </a:spcBef>
              <a:spcAft>
                <a:spcPts val="0"/>
              </a:spcAft>
              <a:buNone/>
            </a:pPr>
            <a:r>
              <a:t/>
            </a:r>
            <a:endParaRPr/>
          </a:p>
        </p:txBody>
      </p:sp>
      <p:sp>
        <p:nvSpPr>
          <p:cNvPr id="401" name="Google Shape;401;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2" name="Google Shape;402;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3" name="Google Shape;403;p50"/>
          <p:cNvPicPr preferRelativeResize="0"/>
          <p:nvPr/>
        </p:nvPicPr>
        <p:blipFill>
          <a:blip r:embed="rId3">
            <a:alphaModFix/>
          </a:blip>
          <a:stretch>
            <a:fillRect/>
          </a:stretch>
        </p:blipFill>
        <p:spPr>
          <a:xfrm>
            <a:off x="950150" y="1520988"/>
            <a:ext cx="6682500" cy="3376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9" name="Google Shape;409;p51"/>
          <p:cNvPicPr preferRelativeResize="0"/>
          <p:nvPr/>
        </p:nvPicPr>
        <p:blipFill>
          <a:blip r:embed="rId3">
            <a:alphaModFix/>
          </a:blip>
          <a:stretch>
            <a:fillRect/>
          </a:stretch>
        </p:blipFill>
        <p:spPr>
          <a:xfrm>
            <a:off x="0" y="0"/>
            <a:ext cx="3169924" cy="977300"/>
          </a:xfrm>
          <a:prstGeom prst="rect">
            <a:avLst/>
          </a:prstGeom>
          <a:noFill/>
          <a:ln>
            <a:noFill/>
          </a:ln>
        </p:spPr>
      </p:pic>
      <p:sp>
        <p:nvSpPr>
          <p:cNvPr id="410" name="Google Shape;410;p51"/>
          <p:cNvSpPr txBox="1"/>
          <p:nvPr/>
        </p:nvSpPr>
        <p:spPr>
          <a:xfrm>
            <a:off x="1121375" y="977300"/>
            <a:ext cx="16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Ground Truth</a:t>
            </a:r>
            <a:endParaRPr/>
          </a:p>
        </p:txBody>
      </p:sp>
      <p:pic>
        <p:nvPicPr>
          <p:cNvPr id="411" name="Google Shape;411;p51"/>
          <p:cNvPicPr preferRelativeResize="0"/>
          <p:nvPr/>
        </p:nvPicPr>
        <p:blipFill>
          <a:blip r:embed="rId4">
            <a:alphaModFix/>
          </a:blip>
          <a:stretch>
            <a:fillRect/>
          </a:stretch>
        </p:blipFill>
        <p:spPr>
          <a:xfrm>
            <a:off x="3169925" y="0"/>
            <a:ext cx="3121125" cy="977300"/>
          </a:xfrm>
          <a:prstGeom prst="rect">
            <a:avLst/>
          </a:prstGeom>
          <a:noFill/>
          <a:ln>
            <a:noFill/>
          </a:ln>
        </p:spPr>
      </p:pic>
      <p:sp>
        <p:nvSpPr>
          <p:cNvPr id="412" name="Google Shape;412;p51"/>
          <p:cNvSpPr txBox="1"/>
          <p:nvPr/>
        </p:nvSpPr>
        <p:spPr>
          <a:xfrm>
            <a:off x="4157638" y="977300"/>
            <a:ext cx="11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Hazy Image</a:t>
            </a:r>
            <a:endParaRPr/>
          </a:p>
        </p:txBody>
      </p:sp>
      <p:pic>
        <p:nvPicPr>
          <p:cNvPr id="413" name="Google Shape;413;p51"/>
          <p:cNvPicPr preferRelativeResize="0"/>
          <p:nvPr/>
        </p:nvPicPr>
        <p:blipFill>
          <a:blip r:embed="rId5">
            <a:alphaModFix/>
          </a:blip>
          <a:stretch>
            <a:fillRect/>
          </a:stretch>
        </p:blipFill>
        <p:spPr>
          <a:xfrm>
            <a:off x="6283675" y="0"/>
            <a:ext cx="2863099" cy="977300"/>
          </a:xfrm>
          <a:prstGeom prst="rect">
            <a:avLst/>
          </a:prstGeom>
          <a:noFill/>
          <a:ln>
            <a:noFill/>
          </a:ln>
        </p:spPr>
      </p:pic>
      <p:sp>
        <p:nvSpPr>
          <p:cNvPr id="414" name="Google Shape;414;p51"/>
          <p:cNvSpPr txBox="1"/>
          <p:nvPr/>
        </p:nvSpPr>
        <p:spPr>
          <a:xfrm>
            <a:off x="7031400" y="977300"/>
            <a:ext cx="19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Dark Channel Prior</a:t>
            </a:r>
            <a:endParaRPr/>
          </a:p>
        </p:txBody>
      </p:sp>
      <p:pic>
        <p:nvPicPr>
          <p:cNvPr id="415" name="Google Shape;415;p51"/>
          <p:cNvPicPr preferRelativeResize="0"/>
          <p:nvPr/>
        </p:nvPicPr>
        <p:blipFill>
          <a:blip r:embed="rId6">
            <a:alphaModFix/>
          </a:blip>
          <a:stretch>
            <a:fillRect/>
          </a:stretch>
        </p:blipFill>
        <p:spPr>
          <a:xfrm>
            <a:off x="-1500" y="1590600"/>
            <a:ext cx="3169924" cy="977275"/>
          </a:xfrm>
          <a:prstGeom prst="rect">
            <a:avLst/>
          </a:prstGeom>
          <a:noFill/>
          <a:ln>
            <a:noFill/>
          </a:ln>
        </p:spPr>
      </p:pic>
      <p:pic>
        <p:nvPicPr>
          <p:cNvPr id="416" name="Google Shape;416;p51"/>
          <p:cNvPicPr preferRelativeResize="0"/>
          <p:nvPr/>
        </p:nvPicPr>
        <p:blipFill>
          <a:blip r:embed="rId7">
            <a:alphaModFix/>
          </a:blip>
          <a:stretch>
            <a:fillRect/>
          </a:stretch>
        </p:blipFill>
        <p:spPr>
          <a:xfrm>
            <a:off x="3119650" y="1590600"/>
            <a:ext cx="3169924" cy="977275"/>
          </a:xfrm>
          <a:prstGeom prst="rect">
            <a:avLst/>
          </a:prstGeom>
          <a:noFill/>
          <a:ln>
            <a:noFill/>
          </a:ln>
        </p:spPr>
      </p:pic>
      <p:pic>
        <p:nvPicPr>
          <p:cNvPr id="417" name="Google Shape;417;p51"/>
          <p:cNvPicPr preferRelativeResize="0"/>
          <p:nvPr/>
        </p:nvPicPr>
        <p:blipFill>
          <a:blip r:embed="rId8">
            <a:alphaModFix/>
          </a:blip>
          <a:stretch>
            <a:fillRect/>
          </a:stretch>
        </p:blipFill>
        <p:spPr>
          <a:xfrm>
            <a:off x="6280900" y="1590600"/>
            <a:ext cx="2863099" cy="977275"/>
          </a:xfrm>
          <a:prstGeom prst="rect">
            <a:avLst/>
          </a:prstGeom>
          <a:noFill/>
          <a:ln>
            <a:noFill/>
          </a:ln>
        </p:spPr>
      </p:pic>
      <p:sp>
        <p:nvSpPr>
          <p:cNvPr id="418" name="Google Shape;418;p51"/>
          <p:cNvSpPr txBox="1"/>
          <p:nvPr/>
        </p:nvSpPr>
        <p:spPr>
          <a:xfrm>
            <a:off x="926525" y="2571750"/>
            <a:ext cx="10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LCA</a:t>
            </a:r>
            <a:endParaRPr/>
          </a:p>
        </p:txBody>
      </p:sp>
      <p:sp>
        <p:nvSpPr>
          <p:cNvPr id="419" name="Google Shape;419;p51"/>
          <p:cNvSpPr txBox="1"/>
          <p:nvPr/>
        </p:nvSpPr>
        <p:spPr>
          <a:xfrm>
            <a:off x="3949025" y="2571750"/>
            <a:ext cx="20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Dehazenet</a:t>
            </a:r>
            <a:endParaRPr/>
          </a:p>
        </p:txBody>
      </p:sp>
      <p:sp>
        <p:nvSpPr>
          <p:cNvPr id="420" name="Google Shape;420;p51"/>
          <p:cNvSpPr txBox="1"/>
          <p:nvPr/>
        </p:nvSpPr>
        <p:spPr>
          <a:xfrm>
            <a:off x="6996125" y="2646875"/>
            <a:ext cx="14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GMAN</a:t>
            </a:r>
            <a:endParaRPr/>
          </a:p>
        </p:txBody>
      </p:sp>
      <p:pic>
        <p:nvPicPr>
          <p:cNvPr id="421" name="Google Shape;421;p51"/>
          <p:cNvPicPr preferRelativeResize="0"/>
          <p:nvPr/>
        </p:nvPicPr>
        <p:blipFill>
          <a:blip r:embed="rId9">
            <a:alphaModFix/>
          </a:blip>
          <a:stretch>
            <a:fillRect/>
          </a:stretch>
        </p:blipFill>
        <p:spPr>
          <a:xfrm>
            <a:off x="1" y="3121150"/>
            <a:ext cx="3169924" cy="977275"/>
          </a:xfrm>
          <a:prstGeom prst="rect">
            <a:avLst/>
          </a:prstGeom>
          <a:noFill/>
          <a:ln>
            <a:noFill/>
          </a:ln>
          <a:effectLst>
            <a:outerShdw blurRad="57150" rotWithShape="0" algn="bl" dir="5400000" dist="19050">
              <a:srgbClr val="000000">
                <a:alpha val="50000"/>
              </a:srgbClr>
            </a:outerShdw>
          </a:effectLst>
        </p:spPr>
      </p:pic>
      <p:pic>
        <p:nvPicPr>
          <p:cNvPr id="422" name="Google Shape;422;p51"/>
          <p:cNvPicPr preferRelativeResize="0"/>
          <p:nvPr/>
        </p:nvPicPr>
        <p:blipFill>
          <a:blip r:embed="rId10">
            <a:alphaModFix/>
          </a:blip>
          <a:stretch>
            <a:fillRect/>
          </a:stretch>
        </p:blipFill>
        <p:spPr>
          <a:xfrm>
            <a:off x="3168425" y="3075200"/>
            <a:ext cx="3169924" cy="1023225"/>
          </a:xfrm>
          <a:prstGeom prst="rect">
            <a:avLst/>
          </a:prstGeom>
          <a:noFill/>
          <a:ln>
            <a:noFill/>
          </a:ln>
        </p:spPr>
      </p:pic>
      <p:pic>
        <p:nvPicPr>
          <p:cNvPr id="423" name="Google Shape;423;p51"/>
          <p:cNvPicPr preferRelativeResize="0"/>
          <p:nvPr/>
        </p:nvPicPr>
        <p:blipFill>
          <a:blip r:embed="rId11">
            <a:alphaModFix/>
          </a:blip>
          <a:stretch>
            <a:fillRect/>
          </a:stretch>
        </p:blipFill>
        <p:spPr>
          <a:xfrm>
            <a:off x="6338350" y="3068800"/>
            <a:ext cx="2805649" cy="1023225"/>
          </a:xfrm>
          <a:prstGeom prst="rect">
            <a:avLst/>
          </a:prstGeom>
          <a:noFill/>
          <a:ln>
            <a:noFill/>
          </a:ln>
        </p:spPr>
      </p:pic>
      <p:sp>
        <p:nvSpPr>
          <p:cNvPr id="424" name="Google Shape;424;p51"/>
          <p:cNvSpPr txBox="1"/>
          <p:nvPr/>
        </p:nvSpPr>
        <p:spPr>
          <a:xfrm>
            <a:off x="1036025" y="4166200"/>
            <a:ext cx="9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GCA</a:t>
            </a:r>
            <a:endParaRPr/>
          </a:p>
        </p:txBody>
      </p:sp>
      <p:sp>
        <p:nvSpPr>
          <p:cNvPr id="425" name="Google Shape;425;p51"/>
          <p:cNvSpPr txBox="1"/>
          <p:nvPr/>
        </p:nvSpPr>
        <p:spPr>
          <a:xfrm>
            <a:off x="4425675" y="4098425"/>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FFA</a:t>
            </a:r>
            <a:endParaRPr/>
          </a:p>
        </p:txBody>
      </p:sp>
      <p:sp>
        <p:nvSpPr>
          <p:cNvPr id="426" name="Google Shape;426;p51"/>
          <p:cNvSpPr txBox="1"/>
          <p:nvPr/>
        </p:nvSpPr>
        <p:spPr>
          <a:xfrm>
            <a:off x="7328450" y="4113750"/>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32" name="Google Shape;432;p52"/>
          <p:cNvPicPr preferRelativeResize="0"/>
          <p:nvPr/>
        </p:nvPicPr>
        <p:blipFill>
          <a:blip r:embed="rId3">
            <a:alphaModFix/>
          </a:blip>
          <a:stretch>
            <a:fillRect/>
          </a:stretch>
        </p:blipFill>
        <p:spPr>
          <a:xfrm>
            <a:off x="4572000" y="1374262"/>
            <a:ext cx="4622074" cy="3348175"/>
          </a:xfrm>
          <a:prstGeom prst="rect">
            <a:avLst/>
          </a:prstGeom>
          <a:noFill/>
          <a:ln>
            <a:noFill/>
          </a:ln>
        </p:spPr>
      </p:pic>
      <p:pic>
        <p:nvPicPr>
          <p:cNvPr id="433" name="Google Shape;433;p52"/>
          <p:cNvPicPr preferRelativeResize="0"/>
          <p:nvPr/>
        </p:nvPicPr>
        <p:blipFill>
          <a:blip r:embed="rId4">
            <a:alphaModFix/>
          </a:blip>
          <a:stretch>
            <a:fillRect/>
          </a:stretch>
        </p:blipFill>
        <p:spPr>
          <a:xfrm>
            <a:off x="0" y="1401675"/>
            <a:ext cx="4622075" cy="3293350"/>
          </a:xfrm>
          <a:prstGeom prst="rect">
            <a:avLst/>
          </a:prstGeom>
          <a:noFill/>
          <a:ln>
            <a:noFill/>
          </a:ln>
        </p:spPr>
      </p:pic>
      <p:sp>
        <p:nvSpPr>
          <p:cNvPr id="434" name="Google Shape;434;p52"/>
          <p:cNvSpPr txBox="1"/>
          <p:nvPr>
            <p:ph type="title"/>
          </p:nvPr>
        </p:nvSpPr>
        <p:spPr>
          <a:xfrm>
            <a:off x="727650" y="660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a:t>
            </a:r>
            <a:endParaRPr/>
          </a:p>
          <a:p>
            <a:pPr indent="0" lvl="0" marL="0" rtl="0" algn="l">
              <a:spcBef>
                <a:spcPts val="0"/>
              </a:spcBef>
              <a:spcAft>
                <a:spcPts val="0"/>
              </a:spcAft>
              <a:buNone/>
            </a:pPr>
            <a:r>
              <a:rPr lang="en"/>
              <a:t> </a:t>
            </a:r>
            <a:endParaRPr/>
          </a:p>
        </p:txBody>
      </p:sp>
      <p:sp>
        <p:nvSpPr>
          <p:cNvPr id="435" name="Google Shape;435;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727650" y="636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441" name="Google Shape;441;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2" name="Google Shape;442;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43" name="Google Shape;443;p53" title="PSNR ↑, SSIM ↑, FADE ↓, NQIE ↓, CEIQ ↑…"/>
          <p:cNvPicPr preferRelativeResize="0"/>
          <p:nvPr/>
        </p:nvPicPr>
        <p:blipFill>
          <a:blip r:embed="rId3">
            <a:alphaModFix/>
          </a:blip>
          <a:stretch>
            <a:fillRect/>
          </a:stretch>
        </p:blipFill>
        <p:spPr>
          <a:xfrm>
            <a:off x="285750" y="764381"/>
            <a:ext cx="8572500" cy="3614738"/>
          </a:xfrm>
          <a:prstGeom prst="rect">
            <a:avLst/>
          </a:prstGeom>
          <a:noFill/>
          <a:ln>
            <a:noFill/>
          </a:ln>
        </p:spPr>
      </p:pic>
      <p:sp>
        <p:nvSpPr>
          <p:cNvPr id="444" name="Google Shape;444;p53"/>
          <p:cNvSpPr txBox="1"/>
          <p:nvPr/>
        </p:nvSpPr>
        <p:spPr>
          <a:xfrm>
            <a:off x="5996675" y="4509725"/>
            <a:ext cx="32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https://paperswithcode.com/sota/image-dehazing-on-kitti</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50425" y="2571751"/>
            <a:ext cx="2189650" cy="4373002"/>
          </a:xfrm>
          <a:prstGeom prst="rect">
            <a:avLst/>
          </a:prstGeom>
          <a:noFill/>
          <a:ln>
            <a:noFill/>
          </a:ln>
        </p:spPr>
      </p:pic>
      <p:pic>
        <p:nvPicPr>
          <p:cNvPr id="183" name="Google Shape;183;p27"/>
          <p:cNvPicPr preferRelativeResize="0"/>
          <p:nvPr/>
        </p:nvPicPr>
        <p:blipFill>
          <a:blip r:embed="rId4">
            <a:alphaModFix/>
          </a:blip>
          <a:stretch>
            <a:fillRect/>
          </a:stretch>
        </p:blipFill>
        <p:spPr>
          <a:xfrm>
            <a:off x="7263700" y="1389475"/>
            <a:ext cx="2906608" cy="5143500"/>
          </a:xfrm>
          <a:prstGeom prst="rect">
            <a:avLst/>
          </a:prstGeom>
          <a:noFill/>
          <a:ln>
            <a:noFill/>
          </a:ln>
        </p:spPr>
      </p:pic>
      <p:pic>
        <p:nvPicPr>
          <p:cNvPr id="184" name="Google Shape;184;p27"/>
          <p:cNvPicPr preferRelativeResize="0"/>
          <p:nvPr/>
        </p:nvPicPr>
        <p:blipFill>
          <a:blip r:embed="rId5">
            <a:alphaModFix/>
          </a:blip>
          <a:stretch>
            <a:fillRect/>
          </a:stretch>
        </p:blipFill>
        <p:spPr>
          <a:xfrm>
            <a:off x="5285430" y="3624325"/>
            <a:ext cx="2189650" cy="2183325"/>
          </a:xfrm>
          <a:prstGeom prst="rect">
            <a:avLst/>
          </a:prstGeom>
          <a:noFill/>
          <a:ln>
            <a:noFill/>
          </a:ln>
        </p:spPr>
      </p:pic>
      <p:sp>
        <p:nvSpPr>
          <p:cNvPr id="185" name="Google Shape;185;p27"/>
          <p:cNvSpPr txBox="1"/>
          <p:nvPr>
            <p:ph type="title"/>
          </p:nvPr>
        </p:nvSpPr>
        <p:spPr>
          <a:xfrm>
            <a:off x="729450" y="682625"/>
            <a:ext cx="7869600" cy="1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latin typeface="Comfortaa"/>
                <a:ea typeface="Comfortaa"/>
                <a:cs typeface="Comfortaa"/>
                <a:sym typeface="Comfortaa"/>
              </a:rPr>
              <a:t>MOTIVATION</a:t>
            </a:r>
            <a:endParaRPr b="1" sz="2620">
              <a:latin typeface="Comfortaa"/>
              <a:ea typeface="Comfortaa"/>
              <a:cs typeface="Comfortaa"/>
              <a:sym typeface="Comfortaa"/>
            </a:endParaRPr>
          </a:p>
        </p:txBody>
      </p:sp>
      <p:sp>
        <p:nvSpPr>
          <p:cNvPr id="186" name="Google Shape;18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p:txBody>
      </p:sp>
      <p:pic>
        <p:nvPicPr>
          <p:cNvPr id="187" name="Google Shape;187;p27"/>
          <p:cNvPicPr preferRelativeResize="0"/>
          <p:nvPr/>
        </p:nvPicPr>
        <p:blipFill>
          <a:blip r:embed="rId6">
            <a:alphaModFix/>
          </a:blip>
          <a:stretch>
            <a:fillRect/>
          </a:stretch>
        </p:blipFill>
        <p:spPr>
          <a:xfrm>
            <a:off x="1795625" y="3123500"/>
            <a:ext cx="1593750" cy="3033424"/>
          </a:xfrm>
          <a:prstGeom prst="rect">
            <a:avLst/>
          </a:prstGeom>
          <a:noFill/>
          <a:ln>
            <a:noFill/>
          </a:ln>
        </p:spPr>
      </p:pic>
      <p:pic>
        <p:nvPicPr>
          <p:cNvPr id="188" name="Google Shape;188;p27"/>
          <p:cNvPicPr preferRelativeResize="0"/>
          <p:nvPr/>
        </p:nvPicPr>
        <p:blipFill>
          <a:blip r:embed="rId7">
            <a:alphaModFix/>
          </a:blip>
          <a:stretch>
            <a:fillRect/>
          </a:stretch>
        </p:blipFill>
        <p:spPr>
          <a:xfrm>
            <a:off x="1675225" y="1389475"/>
            <a:ext cx="1935550" cy="1936475"/>
          </a:xfrm>
          <a:prstGeom prst="rect">
            <a:avLst/>
          </a:prstGeom>
          <a:noFill/>
          <a:ln>
            <a:noFill/>
          </a:ln>
        </p:spPr>
      </p:pic>
      <p:pic>
        <p:nvPicPr>
          <p:cNvPr id="189" name="Google Shape;189;p27"/>
          <p:cNvPicPr preferRelativeResize="0"/>
          <p:nvPr/>
        </p:nvPicPr>
        <p:blipFill>
          <a:blip r:embed="rId8">
            <a:alphaModFix/>
          </a:blip>
          <a:stretch>
            <a:fillRect/>
          </a:stretch>
        </p:blipFill>
        <p:spPr>
          <a:xfrm>
            <a:off x="-127625" y="1389475"/>
            <a:ext cx="1832325" cy="2590625"/>
          </a:xfrm>
          <a:prstGeom prst="rect">
            <a:avLst/>
          </a:prstGeom>
          <a:noFill/>
          <a:ln>
            <a:noFill/>
          </a:ln>
        </p:spPr>
      </p:pic>
      <p:pic>
        <p:nvPicPr>
          <p:cNvPr id="190" name="Google Shape;190;p27"/>
          <p:cNvPicPr preferRelativeResize="0"/>
          <p:nvPr/>
        </p:nvPicPr>
        <p:blipFill>
          <a:blip r:embed="rId9">
            <a:alphaModFix/>
          </a:blip>
          <a:stretch>
            <a:fillRect/>
          </a:stretch>
        </p:blipFill>
        <p:spPr>
          <a:xfrm>
            <a:off x="5485125" y="1389475"/>
            <a:ext cx="1935550" cy="2900500"/>
          </a:xfrm>
          <a:prstGeom prst="rect">
            <a:avLst/>
          </a:prstGeom>
          <a:noFill/>
          <a:ln>
            <a:noFill/>
          </a:ln>
        </p:spPr>
      </p:pic>
      <p:pic>
        <p:nvPicPr>
          <p:cNvPr id="191" name="Google Shape;191;p27"/>
          <p:cNvPicPr preferRelativeResize="0"/>
          <p:nvPr/>
        </p:nvPicPr>
        <p:blipFill>
          <a:blip r:embed="rId10">
            <a:alphaModFix/>
          </a:blip>
          <a:stretch>
            <a:fillRect/>
          </a:stretch>
        </p:blipFill>
        <p:spPr>
          <a:xfrm>
            <a:off x="3389375" y="2132975"/>
            <a:ext cx="2095750" cy="3093699"/>
          </a:xfrm>
          <a:prstGeom prst="rect">
            <a:avLst/>
          </a:prstGeom>
          <a:noFill/>
          <a:ln>
            <a:noFill/>
          </a:ln>
        </p:spPr>
      </p:pic>
      <p:pic>
        <p:nvPicPr>
          <p:cNvPr id="192" name="Google Shape;192;p27"/>
          <p:cNvPicPr preferRelativeResize="0"/>
          <p:nvPr/>
        </p:nvPicPr>
        <p:blipFill>
          <a:blip r:embed="rId11">
            <a:alphaModFix/>
          </a:blip>
          <a:stretch>
            <a:fillRect/>
          </a:stretch>
        </p:blipFill>
        <p:spPr>
          <a:xfrm>
            <a:off x="3389375" y="1389475"/>
            <a:ext cx="2189650" cy="2669250"/>
          </a:xfrm>
          <a:prstGeom prst="rect">
            <a:avLst/>
          </a:prstGeom>
          <a:noFill/>
          <a:ln>
            <a:noFill/>
          </a:ln>
        </p:spPr>
      </p:pic>
      <p:sp>
        <p:nvSpPr>
          <p:cNvPr id="193" name="Google Shape;193;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type="title"/>
          </p:nvPr>
        </p:nvSpPr>
        <p:spPr>
          <a:xfrm>
            <a:off x="847600" y="672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a:p>
            <a:pPr indent="0" lvl="0" marL="0" rtl="0" algn="l">
              <a:spcBef>
                <a:spcPts val="0"/>
              </a:spcBef>
              <a:spcAft>
                <a:spcPts val="0"/>
              </a:spcAft>
              <a:buNone/>
            </a:pPr>
            <a:r>
              <a:t/>
            </a:r>
            <a:endParaRPr/>
          </a:p>
        </p:txBody>
      </p:sp>
      <p:sp>
        <p:nvSpPr>
          <p:cNvPr id="450" name="Google Shape;450;p54"/>
          <p:cNvSpPr txBox="1"/>
          <p:nvPr>
            <p:ph idx="1" type="body"/>
          </p:nvPr>
        </p:nvSpPr>
        <p:spPr>
          <a:xfrm>
            <a:off x="729450" y="1377300"/>
            <a:ext cx="7688700" cy="29628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Develop better impainting algorithms.</a:t>
            </a:r>
            <a:endParaRPr sz="1400"/>
          </a:p>
          <a:p>
            <a:pPr indent="-317500" lvl="0" marL="457200" rtl="0" algn="l">
              <a:lnSpc>
                <a:spcPct val="150000"/>
              </a:lnSpc>
              <a:spcBef>
                <a:spcPts val="0"/>
              </a:spcBef>
              <a:spcAft>
                <a:spcPts val="0"/>
              </a:spcAft>
              <a:buSzPts val="1400"/>
              <a:buChar char="●"/>
            </a:pPr>
            <a:r>
              <a:rPr lang="en" sz="1400"/>
              <a:t>Improve atmospheric scattering model.</a:t>
            </a:r>
            <a:endParaRPr sz="1400"/>
          </a:p>
          <a:p>
            <a:pPr indent="-317500" lvl="0" marL="457200" rtl="0" algn="l">
              <a:lnSpc>
                <a:spcPct val="150000"/>
              </a:lnSpc>
              <a:spcBef>
                <a:spcPts val="0"/>
              </a:spcBef>
              <a:spcAft>
                <a:spcPts val="0"/>
              </a:spcAft>
              <a:buSzPts val="1400"/>
              <a:buChar char="●"/>
            </a:pPr>
            <a:r>
              <a:rPr lang="en" sz="1400"/>
              <a:t>Depth correction models need to be developed.</a:t>
            </a:r>
            <a:endParaRPr sz="1400"/>
          </a:p>
          <a:p>
            <a:pPr indent="-317500" lvl="0" marL="457200" rtl="0" algn="l">
              <a:lnSpc>
                <a:spcPct val="150000"/>
              </a:lnSpc>
              <a:spcBef>
                <a:spcPts val="0"/>
              </a:spcBef>
              <a:spcAft>
                <a:spcPts val="0"/>
              </a:spcAft>
              <a:buSzPts val="1400"/>
              <a:buChar char="●"/>
            </a:pPr>
            <a:r>
              <a:rPr lang="en" sz="1400"/>
              <a:t>Advancement in the field of No </a:t>
            </a:r>
            <a:r>
              <a:rPr lang="en" sz="1400"/>
              <a:t>reference</a:t>
            </a:r>
            <a:r>
              <a:rPr lang="en" sz="1400"/>
              <a:t> metrics.</a:t>
            </a:r>
            <a:endParaRPr sz="1400"/>
          </a:p>
          <a:p>
            <a:pPr indent="-317500" lvl="0" marL="457200" rtl="0" algn="l">
              <a:lnSpc>
                <a:spcPct val="150000"/>
              </a:lnSpc>
              <a:spcBef>
                <a:spcPts val="0"/>
              </a:spcBef>
              <a:spcAft>
                <a:spcPts val="0"/>
              </a:spcAft>
              <a:buSzPts val="1400"/>
              <a:buChar char="●"/>
            </a:pPr>
            <a:r>
              <a:rPr lang="en" sz="1400"/>
              <a:t>Image dehazing architectures and models which are application driven.</a:t>
            </a:r>
            <a:endParaRPr sz="1400"/>
          </a:p>
          <a:p>
            <a:pPr indent="-317500" lvl="0" marL="457200" rtl="0" algn="l">
              <a:lnSpc>
                <a:spcPct val="150000"/>
              </a:lnSpc>
              <a:spcBef>
                <a:spcPts val="0"/>
              </a:spcBef>
              <a:spcAft>
                <a:spcPts val="0"/>
              </a:spcAft>
              <a:buSzPts val="1400"/>
              <a:buChar char="●"/>
            </a:pPr>
            <a:r>
              <a:rPr lang="en" sz="1400"/>
              <a:t>Integrate the </a:t>
            </a:r>
            <a:r>
              <a:rPr lang="en" sz="1400"/>
              <a:t>state of the art</a:t>
            </a:r>
            <a:r>
              <a:rPr lang="en" sz="1400"/>
              <a:t> models in software stack of autonomous cars and perform </a:t>
            </a:r>
            <a:r>
              <a:rPr lang="en" sz="1400"/>
              <a:t>rigorous</a:t>
            </a:r>
            <a:r>
              <a:rPr lang="en" sz="1400"/>
              <a:t> testing .</a:t>
            </a:r>
            <a:endParaRPr sz="1400"/>
          </a:p>
          <a:p>
            <a:pPr indent="-317500" lvl="0" marL="457200" rtl="0" algn="l">
              <a:lnSpc>
                <a:spcPct val="150000"/>
              </a:lnSpc>
              <a:spcBef>
                <a:spcPts val="0"/>
              </a:spcBef>
              <a:spcAft>
                <a:spcPts val="0"/>
              </a:spcAft>
              <a:buSzPts val="1400"/>
              <a:buChar char="●"/>
            </a:pPr>
            <a:r>
              <a:rPr lang="en" sz="1400"/>
              <a:t>Development of a denoising and enhance net to give better outputs.</a:t>
            </a:r>
            <a:endParaRPr sz="1400"/>
          </a:p>
        </p:txBody>
      </p:sp>
      <p:sp>
        <p:nvSpPr>
          <p:cNvPr id="451" name="Google Shape;451;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type="title"/>
          </p:nvPr>
        </p:nvSpPr>
        <p:spPr>
          <a:xfrm>
            <a:off x="729450" y="73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 of the project</a:t>
            </a:r>
            <a:endParaRPr/>
          </a:p>
        </p:txBody>
      </p:sp>
      <p:sp>
        <p:nvSpPr>
          <p:cNvPr id="457" name="Google Shape;457;p55"/>
          <p:cNvSpPr txBox="1"/>
          <p:nvPr>
            <p:ph idx="1" type="body"/>
          </p:nvPr>
        </p:nvSpPr>
        <p:spPr>
          <a:xfrm>
            <a:off x="729450" y="1426050"/>
            <a:ext cx="7688700" cy="2913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One of the first works to do a </a:t>
            </a:r>
            <a:r>
              <a:rPr lang="en" sz="1400"/>
              <a:t>rigorous</a:t>
            </a:r>
            <a:r>
              <a:rPr lang="en" sz="1400"/>
              <a:t> comparison in the field of dehazing, With not only conventional metrics like PSNR, but also considering no </a:t>
            </a:r>
            <a:r>
              <a:rPr lang="en" sz="1400"/>
              <a:t>reference</a:t>
            </a:r>
            <a:r>
              <a:rPr lang="en" sz="1400"/>
              <a:t> metrics like naturalness and haze specific metrics like FADE.</a:t>
            </a:r>
            <a:endParaRPr sz="1400"/>
          </a:p>
          <a:p>
            <a:pPr indent="-317500" lvl="0" marL="457200" rtl="0" algn="l">
              <a:lnSpc>
                <a:spcPct val="150000"/>
              </a:lnSpc>
              <a:spcBef>
                <a:spcPts val="0"/>
              </a:spcBef>
              <a:spcAft>
                <a:spcPts val="0"/>
              </a:spcAft>
              <a:buSzPts val="1400"/>
              <a:buChar char="●"/>
            </a:pPr>
            <a:r>
              <a:rPr lang="en" sz="1400"/>
              <a:t>Secondly as shown before we have developed a new dataset named Hazy-KITTI, based on KITTI dataset and LiDAR maps.</a:t>
            </a:r>
            <a:endParaRPr sz="1400"/>
          </a:p>
          <a:p>
            <a:pPr indent="-317500" lvl="0" marL="457200" rtl="0" algn="l">
              <a:lnSpc>
                <a:spcPct val="150000"/>
              </a:lnSpc>
              <a:spcBef>
                <a:spcPts val="0"/>
              </a:spcBef>
              <a:spcAft>
                <a:spcPts val="0"/>
              </a:spcAft>
              <a:buSzPts val="1400"/>
              <a:buChar char="●"/>
            </a:pPr>
            <a:r>
              <a:rPr lang="en" sz="1400"/>
              <a:t>Designed ODD net which is a new model for dehazing based on basic principles of dehazing.</a:t>
            </a:r>
            <a:endParaRPr sz="1400"/>
          </a:p>
          <a:p>
            <a:pPr indent="-317500" lvl="0" marL="457200" rtl="0" algn="l">
              <a:lnSpc>
                <a:spcPct val="150000"/>
              </a:lnSpc>
              <a:spcBef>
                <a:spcPts val="0"/>
              </a:spcBef>
              <a:spcAft>
                <a:spcPts val="0"/>
              </a:spcAft>
              <a:buSzPts val="1400"/>
              <a:buChar char="●"/>
            </a:pPr>
            <a:r>
              <a:rPr lang="en" sz="1400"/>
              <a:t>Performed a </a:t>
            </a:r>
            <a:r>
              <a:rPr lang="en" sz="1400"/>
              <a:t>comparative</a:t>
            </a:r>
            <a:r>
              <a:rPr lang="en" sz="1400"/>
              <a:t> study of </a:t>
            </a:r>
            <a:r>
              <a:rPr lang="en" sz="1400"/>
              <a:t>state of the art</a:t>
            </a:r>
            <a:r>
              <a:rPr lang="en" sz="1400"/>
              <a:t> models on Hazy-KITTI.</a:t>
            </a:r>
            <a:endParaRPr sz="1400"/>
          </a:p>
        </p:txBody>
      </p:sp>
      <p:sp>
        <p:nvSpPr>
          <p:cNvPr id="458" name="Google Shape;458;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729450" y="562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Results </a:t>
            </a:r>
            <a:endParaRPr/>
          </a:p>
        </p:txBody>
      </p:sp>
      <p:sp>
        <p:nvSpPr>
          <p:cNvPr id="464" name="Google Shape;464;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5" name="Google Shape;465;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66" name="Google Shape;466;p56"/>
          <p:cNvPicPr preferRelativeResize="0"/>
          <p:nvPr/>
        </p:nvPicPr>
        <p:blipFill>
          <a:blip r:embed="rId3">
            <a:alphaModFix/>
          </a:blip>
          <a:stretch>
            <a:fillRect/>
          </a:stretch>
        </p:blipFill>
        <p:spPr>
          <a:xfrm>
            <a:off x="1945400" y="1857538"/>
            <a:ext cx="5253176" cy="1428425"/>
          </a:xfrm>
          <a:prstGeom prst="rect">
            <a:avLst/>
          </a:prstGeom>
          <a:noFill/>
          <a:ln>
            <a:noFill/>
          </a:ln>
        </p:spPr>
      </p:pic>
      <p:pic>
        <p:nvPicPr>
          <p:cNvPr id="467" name="Google Shape;467;p56"/>
          <p:cNvPicPr preferRelativeResize="0"/>
          <p:nvPr/>
        </p:nvPicPr>
        <p:blipFill>
          <a:blip r:embed="rId4">
            <a:alphaModFix/>
          </a:blip>
          <a:stretch>
            <a:fillRect/>
          </a:stretch>
        </p:blipFill>
        <p:spPr>
          <a:xfrm>
            <a:off x="1973338" y="3285950"/>
            <a:ext cx="5200924" cy="1508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473" name="Google Shape;473;p5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4" name="Google Shape;474;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5" name="Google Shape;475;p57"/>
          <p:cNvSpPr txBox="1"/>
          <p:nvPr/>
        </p:nvSpPr>
        <p:spPr>
          <a:xfrm>
            <a:off x="6699900" y="2716625"/>
            <a:ext cx="244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For further information</a:t>
            </a:r>
            <a:endParaRPr sz="1200"/>
          </a:p>
          <a:p>
            <a:pPr indent="0" lvl="0" marL="0" rtl="0" algn="l">
              <a:spcBef>
                <a:spcPts val="0"/>
              </a:spcBef>
              <a:spcAft>
                <a:spcPts val="0"/>
              </a:spcAft>
              <a:buNone/>
            </a:pPr>
            <a:r>
              <a:t/>
            </a:r>
            <a:endParaRPr sz="1200"/>
          </a:p>
        </p:txBody>
      </p:sp>
      <p:pic>
        <p:nvPicPr>
          <p:cNvPr id="476" name="Google Shape;476;p57"/>
          <p:cNvPicPr preferRelativeResize="0"/>
          <p:nvPr/>
        </p:nvPicPr>
        <p:blipFill>
          <a:blip r:embed="rId3">
            <a:alphaModFix/>
          </a:blip>
          <a:stretch>
            <a:fillRect/>
          </a:stretch>
        </p:blipFill>
        <p:spPr>
          <a:xfrm>
            <a:off x="6894225" y="3172900"/>
            <a:ext cx="1363800" cy="1363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type="title"/>
          </p:nvPr>
        </p:nvSpPr>
        <p:spPr>
          <a:xfrm>
            <a:off x="341275" y="697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82" name="Google Shape;482;p58"/>
          <p:cNvSpPr txBox="1"/>
          <p:nvPr>
            <p:ph idx="1" type="body"/>
          </p:nvPr>
        </p:nvSpPr>
        <p:spPr>
          <a:xfrm>
            <a:off x="231575" y="1291975"/>
            <a:ext cx="8853600" cy="30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688"/>
              <a:buNone/>
            </a:pPr>
            <a:r>
              <a:rPr lang="en" sz="1312"/>
              <a:t>[1] K. He, J. Sun and X. Tang, ”Single Image Haze Removal Using Dark Channel Prior,” in IEEE Transactions on Pattern Analysis and Machine Intelligence, vol. 33, no. 12, pp. 2341-2353, Dec. 2011, doi: 10.1109/TPAMI.2010.168.</a:t>
            </a:r>
            <a:endParaRPr sz="1312"/>
          </a:p>
          <a:p>
            <a:pPr indent="0" lvl="0" marL="0" rtl="0" algn="l">
              <a:lnSpc>
                <a:spcPct val="115000"/>
              </a:lnSpc>
              <a:spcBef>
                <a:spcPts val="0"/>
              </a:spcBef>
              <a:spcAft>
                <a:spcPts val="0"/>
              </a:spcAft>
              <a:buSzPts val="688"/>
              <a:buNone/>
            </a:pPr>
            <a:r>
              <a:rPr lang="en" sz="1312"/>
              <a:t>[2] K. He, J. Sun, and X. Tang. Guided image filtering. In ECCV, pages 1–14. 2010.</a:t>
            </a:r>
            <a:endParaRPr sz="1312"/>
          </a:p>
          <a:p>
            <a:pPr indent="0" lvl="0" marL="0" rtl="0" algn="l">
              <a:lnSpc>
                <a:spcPct val="115000"/>
              </a:lnSpc>
              <a:spcBef>
                <a:spcPts val="0"/>
              </a:spcBef>
              <a:spcAft>
                <a:spcPts val="0"/>
              </a:spcAft>
              <a:buSzPts val="688"/>
              <a:buNone/>
            </a:pPr>
            <a:r>
              <a:rPr lang="en" sz="1312"/>
              <a:t>[3] Q. Zhu, J. Mai and L. Shao, ”A Fast Single Image Haze Removal Algorithm Using Color Attenuation Prior,” in IEEE Transactions on Image Processing, vol. 24, no. 11, pp. 3522-3533, Nov. 2015, doi: 10.1109/TIP.2015.2446191.</a:t>
            </a:r>
            <a:endParaRPr sz="1312"/>
          </a:p>
          <a:p>
            <a:pPr indent="0" lvl="0" marL="0" rtl="0" algn="l">
              <a:lnSpc>
                <a:spcPct val="115000"/>
              </a:lnSpc>
              <a:spcBef>
                <a:spcPts val="0"/>
              </a:spcBef>
              <a:spcAft>
                <a:spcPts val="0"/>
              </a:spcAft>
              <a:buSzPts val="688"/>
              <a:buNone/>
            </a:pPr>
            <a:r>
              <a:rPr lang="en" sz="1312"/>
              <a:t>[4] K. Tang, J. Yang and J. Wang, ”Investigating Haze-Relevant Features in a Learning Framework for Image Dehazing,” 2014 IEEE Conference on Computer Vision and Pattern Recognition, Columbus, OH, USA, 2014, pp. 2995-3002, doi: 10.1109/CVPR.2014.383.</a:t>
            </a:r>
            <a:endParaRPr sz="1312"/>
          </a:p>
          <a:p>
            <a:pPr indent="0" lvl="0" marL="0" rtl="0" algn="l">
              <a:lnSpc>
                <a:spcPct val="115000"/>
              </a:lnSpc>
              <a:spcBef>
                <a:spcPts val="0"/>
              </a:spcBef>
              <a:spcAft>
                <a:spcPts val="0"/>
              </a:spcAft>
              <a:buSzPts val="688"/>
              <a:buNone/>
            </a:pPr>
            <a:r>
              <a:rPr lang="en" sz="1312"/>
              <a:t>[5] B. Li et al., ”Benchmarking Single-Image Dehazing and Beyond,” in IEEE Transactions on Image Processing, vol. 28, no. 1, pp. 492-505, Jan. 2019, doi: 10.1109/TIP.2018.2867951.</a:t>
            </a:r>
            <a:endParaRPr sz="1312"/>
          </a:p>
          <a:p>
            <a:pPr indent="0" lvl="0" marL="0" rtl="0" algn="l">
              <a:lnSpc>
                <a:spcPct val="115000"/>
              </a:lnSpc>
              <a:spcBef>
                <a:spcPts val="0"/>
              </a:spcBef>
              <a:spcAft>
                <a:spcPts val="0"/>
              </a:spcAft>
              <a:buSzPts val="688"/>
              <a:buNone/>
            </a:pPr>
            <a:r>
              <a:rPr lang="en" sz="1312"/>
              <a:t>[6] C. O. Ancuti, C. Ancuti, R. Timofte and C. De Vleeschouwer, ”O-HAZE: A Dehazing Benchmark with Real Hazy and Haze-Free Outdoor Images,” 2018 IEEE/CVF Conference</a:t>
            </a:r>
            <a:endParaRPr sz="1312"/>
          </a:p>
          <a:p>
            <a:pPr indent="0" lvl="0" marL="0" rtl="0" algn="l">
              <a:lnSpc>
                <a:spcPct val="115000"/>
              </a:lnSpc>
              <a:spcBef>
                <a:spcPts val="0"/>
              </a:spcBef>
              <a:spcAft>
                <a:spcPts val="0"/>
              </a:spcAft>
              <a:buSzPts val="688"/>
              <a:buNone/>
            </a:pPr>
            <a:r>
              <a:rPr lang="en" sz="1312"/>
              <a:t>on Computer Vision and Pattern Recognition Workshops (CVPRW), Salt Lake City, UT,USA, 2018, pp. 867-8678, doi: 10.1109/CVPRW.2018.00119.</a:t>
            </a:r>
            <a:endParaRPr sz="1312"/>
          </a:p>
          <a:p>
            <a:pPr indent="0" lvl="0" marL="0" rtl="0" algn="l">
              <a:lnSpc>
                <a:spcPct val="115000"/>
              </a:lnSpc>
              <a:spcBef>
                <a:spcPts val="0"/>
              </a:spcBef>
              <a:spcAft>
                <a:spcPts val="0"/>
              </a:spcAft>
              <a:buSzPts val="688"/>
              <a:buNone/>
            </a:pPr>
            <a:r>
              <a:rPr lang="en" sz="1312"/>
              <a:t>[7] A. Pavan Bennur, Adithya Gaggar, Mohit S S, Shylaja. (2020). LCA-Net: Light Convolutional Autoencoder for Image Dehazing.</a:t>
            </a:r>
            <a:endParaRPr sz="1312"/>
          </a:p>
          <a:p>
            <a:pPr indent="0" lvl="0" marL="0" rtl="0" algn="l">
              <a:lnSpc>
                <a:spcPct val="115000"/>
              </a:lnSpc>
              <a:spcBef>
                <a:spcPts val="0"/>
              </a:spcBef>
              <a:spcAft>
                <a:spcPts val="0"/>
              </a:spcAft>
              <a:buSzPts val="688"/>
              <a:buNone/>
            </a:pPr>
            <a:r>
              <a:t/>
            </a:r>
            <a:endParaRPr sz="1312"/>
          </a:p>
          <a:p>
            <a:pPr indent="0" lvl="0" marL="0" rtl="0" algn="l">
              <a:lnSpc>
                <a:spcPct val="115000"/>
              </a:lnSpc>
              <a:spcBef>
                <a:spcPts val="0"/>
              </a:spcBef>
              <a:spcAft>
                <a:spcPts val="0"/>
              </a:spcAft>
              <a:buSzPts val="688"/>
              <a:buNone/>
            </a:pPr>
            <a:r>
              <a:t/>
            </a:r>
            <a:endParaRPr sz="1312"/>
          </a:p>
          <a:p>
            <a:pPr indent="0" lvl="0" marL="0" rtl="0" algn="l">
              <a:lnSpc>
                <a:spcPct val="115000"/>
              </a:lnSpc>
              <a:spcBef>
                <a:spcPts val="0"/>
              </a:spcBef>
              <a:spcAft>
                <a:spcPts val="0"/>
              </a:spcAft>
              <a:buSzPts val="688"/>
              <a:buNone/>
            </a:pPr>
            <a:r>
              <a:t/>
            </a:r>
            <a:endParaRPr sz="1312"/>
          </a:p>
        </p:txBody>
      </p:sp>
      <p:sp>
        <p:nvSpPr>
          <p:cNvPr id="483" name="Google Shape;483;p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idx="4294967295" type="body"/>
          </p:nvPr>
        </p:nvSpPr>
        <p:spPr>
          <a:xfrm>
            <a:off x="243775" y="0"/>
            <a:ext cx="8653800" cy="434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523"/>
              <a:buFont typeface="Arial"/>
              <a:buNone/>
            </a:pPr>
            <a:r>
              <a:rPr lang="en" sz="1375"/>
              <a:t>[8] B. Cai, X. Xu, K. Jia, C. Qing and D. Tao, ”DehazeNet: An End-to-End System for Single Image Haze Removal,” in IEEE Transactions on Image Processing, vol. 25, no. 11, pp.</a:t>
            </a:r>
            <a:endParaRPr sz="1375"/>
          </a:p>
          <a:p>
            <a:pPr indent="0" lvl="0" marL="0" rtl="0" algn="l">
              <a:lnSpc>
                <a:spcPct val="95000"/>
              </a:lnSpc>
              <a:spcBef>
                <a:spcPts val="0"/>
              </a:spcBef>
              <a:spcAft>
                <a:spcPts val="0"/>
              </a:spcAft>
              <a:buClr>
                <a:srgbClr val="000000"/>
              </a:buClr>
              <a:buSzPts val="523"/>
              <a:buFont typeface="Arial"/>
              <a:buNone/>
            </a:pPr>
            <a:r>
              <a:rPr lang="en" sz="1375"/>
              <a:t>5187-5198, Nov. 2016, doi: 10.1109/TIP.2016.2598681.</a:t>
            </a:r>
            <a:endParaRPr sz="1375"/>
          </a:p>
          <a:p>
            <a:pPr indent="0" lvl="0" marL="0" rtl="0" algn="l">
              <a:lnSpc>
                <a:spcPct val="95000"/>
              </a:lnSpc>
              <a:spcBef>
                <a:spcPts val="0"/>
              </a:spcBef>
              <a:spcAft>
                <a:spcPts val="0"/>
              </a:spcAft>
              <a:buSzPts val="523"/>
              <a:buNone/>
            </a:pPr>
            <a:r>
              <a:rPr lang="en" sz="1375"/>
              <a:t>[9] Z. Liu, B. Xiao, M. Alrabeiah, K. Wang and J. Chen, ”Single Image Dehazing with a Generic Model-Agnostic Convolutional Neural Network,” in IEEE Signal Processing Letters, vol. 26, no. 6, pp. 833-837, June 2019, doi: 10.1109/LSP.2019.2910403.</a:t>
            </a:r>
            <a:endParaRPr sz="1375"/>
          </a:p>
          <a:p>
            <a:pPr indent="0" lvl="0" marL="0" rtl="0" algn="l">
              <a:lnSpc>
                <a:spcPct val="95000"/>
              </a:lnSpc>
              <a:spcBef>
                <a:spcPts val="0"/>
              </a:spcBef>
              <a:spcAft>
                <a:spcPts val="0"/>
              </a:spcAft>
              <a:buSzPts val="523"/>
              <a:buNone/>
            </a:pPr>
            <a:r>
              <a:rPr lang="en" sz="1375"/>
              <a:t>[10] Chen, D, He, M, Fan, Q, Liao, J, Zhang, L, Hou, D, Yuan, L Hua, G 2019, Gated context aggregation network for image dehazing and deraining. in Proceedings - 2019 IEEE Winter</a:t>
            </a:r>
            <a:endParaRPr sz="1375"/>
          </a:p>
          <a:p>
            <a:pPr indent="0" lvl="0" marL="0" rtl="0" algn="l">
              <a:lnSpc>
                <a:spcPct val="95000"/>
              </a:lnSpc>
              <a:spcBef>
                <a:spcPts val="0"/>
              </a:spcBef>
              <a:spcAft>
                <a:spcPts val="0"/>
              </a:spcAft>
              <a:buSzPts val="523"/>
              <a:buNone/>
            </a:pPr>
            <a:r>
              <a:rPr lang="en" sz="1375"/>
              <a:t>Conference on Applications of Computer Vision, WACV 2019., 8658661, Proceedings IEEE Winter Conference on Applications of Computer Vision, WACV , IEEE, pp. 1375-</a:t>
            </a:r>
            <a:endParaRPr sz="1375"/>
          </a:p>
          <a:p>
            <a:pPr indent="0" lvl="0" marL="0" rtl="0" algn="l">
              <a:lnSpc>
                <a:spcPct val="95000"/>
              </a:lnSpc>
              <a:spcBef>
                <a:spcPts val="0"/>
              </a:spcBef>
              <a:spcAft>
                <a:spcPts val="0"/>
              </a:spcAft>
              <a:buSzPts val="523"/>
              <a:buNone/>
            </a:pPr>
            <a:r>
              <a:rPr lang="en" sz="1375"/>
              <a:t>1383, 19th IEEE Winter Conference on Applications of Computer Vision (WACV 2019),</a:t>
            </a:r>
            <a:endParaRPr sz="1375"/>
          </a:p>
          <a:p>
            <a:pPr indent="0" lvl="0" marL="0" rtl="0" algn="l">
              <a:lnSpc>
                <a:spcPct val="95000"/>
              </a:lnSpc>
              <a:spcBef>
                <a:spcPts val="0"/>
              </a:spcBef>
              <a:spcAft>
                <a:spcPts val="0"/>
              </a:spcAft>
              <a:buSzPts val="523"/>
              <a:buNone/>
            </a:pPr>
            <a:r>
              <a:rPr lang="en" sz="1375"/>
              <a:t>Waikoloa Village, United States, 7/01/19.</a:t>
            </a:r>
            <a:endParaRPr sz="1375"/>
          </a:p>
          <a:p>
            <a:pPr indent="0" lvl="0" marL="0" rtl="0" algn="l">
              <a:lnSpc>
                <a:spcPct val="95000"/>
              </a:lnSpc>
              <a:spcBef>
                <a:spcPts val="0"/>
              </a:spcBef>
              <a:spcAft>
                <a:spcPts val="0"/>
              </a:spcAft>
              <a:buSzPts val="523"/>
              <a:buNone/>
            </a:pPr>
            <a:r>
              <a:rPr lang="en" sz="1375"/>
              <a:t>[11] Y. -W. Lee, L. -K. Wong and J. See, ”Image Dehazing With Contextualized Attentive U-NET,” 2020 IEEE International Conference on Image Processing (ICIP), Abu Dhabi, United</a:t>
            </a:r>
            <a:endParaRPr sz="1375"/>
          </a:p>
          <a:p>
            <a:pPr indent="0" lvl="0" marL="0" rtl="0" algn="l">
              <a:lnSpc>
                <a:spcPct val="95000"/>
              </a:lnSpc>
              <a:spcBef>
                <a:spcPts val="0"/>
              </a:spcBef>
              <a:spcAft>
                <a:spcPts val="0"/>
              </a:spcAft>
              <a:buSzPts val="523"/>
              <a:buNone/>
            </a:pPr>
            <a:r>
              <a:rPr lang="en" sz="1375"/>
              <a:t>Arab Emirates, 2020, pp. 1068-1072, doi: 10.1109/ICIP40778.2020.9190725.</a:t>
            </a:r>
            <a:endParaRPr sz="1375"/>
          </a:p>
          <a:p>
            <a:pPr indent="0" lvl="0" marL="0" rtl="0" algn="l">
              <a:lnSpc>
                <a:spcPct val="95000"/>
              </a:lnSpc>
              <a:spcBef>
                <a:spcPts val="0"/>
              </a:spcBef>
              <a:spcAft>
                <a:spcPts val="0"/>
              </a:spcAft>
              <a:buSzPts val="523"/>
              <a:buNone/>
            </a:pPr>
            <a:r>
              <a:rPr lang="en" sz="1375"/>
              <a:t>[12] Ayush Singh, Ajay Bhave, Dilip K. Prasad, “Single image dehazing for a variety of haze scenarios using back projected pyramid network,” arXiv:2008.06713 [eess.IV]</a:t>
            </a:r>
            <a:endParaRPr sz="1375"/>
          </a:p>
          <a:p>
            <a:pPr indent="0" lvl="0" marL="0" rtl="0" algn="l">
              <a:lnSpc>
                <a:spcPct val="95000"/>
              </a:lnSpc>
              <a:spcBef>
                <a:spcPts val="0"/>
              </a:spcBef>
              <a:spcAft>
                <a:spcPts val="0"/>
              </a:spcAft>
              <a:buSzPts val="523"/>
              <a:buNone/>
            </a:pPr>
            <a:r>
              <a:rPr lang="en" sz="1375"/>
              <a:t>[13] Qin, Xu &amp; Wang, Zhilin &amp; Bai, Yuanchao &amp; Xie, Xiaodong &amp; Jia, Huizhu. (2019). FFA-Net: Feature Fusion Attention Network for Single Image Dehazing.</a:t>
            </a:r>
            <a:endParaRPr sz="1375"/>
          </a:p>
          <a:p>
            <a:pPr indent="0" lvl="0" marL="0" rtl="0" algn="l">
              <a:lnSpc>
                <a:spcPct val="95000"/>
              </a:lnSpc>
              <a:spcBef>
                <a:spcPts val="0"/>
              </a:spcBef>
              <a:spcAft>
                <a:spcPts val="0"/>
              </a:spcAft>
              <a:buSzPts val="523"/>
              <a:buNone/>
            </a:pPr>
            <a:r>
              <a:rPr lang="en" sz="1375"/>
              <a:t>[14] Wang, Wenjing &amp; Yang, Wenhan &amp; Liu, Jiaying. (2018). Deep Retinex Decomposition for Low-Light Enhancement.</a:t>
            </a:r>
            <a:endParaRPr sz="1375"/>
          </a:p>
          <a:p>
            <a:pPr indent="0" lvl="0" marL="0" rtl="0" algn="l">
              <a:lnSpc>
                <a:spcPct val="95000"/>
              </a:lnSpc>
              <a:spcBef>
                <a:spcPts val="0"/>
              </a:spcBef>
              <a:spcAft>
                <a:spcPts val="0"/>
              </a:spcAft>
              <a:buSzPts val="523"/>
              <a:buNone/>
            </a:pPr>
            <a:r>
              <a:rPr lang="en" sz="1375"/>
              <a:t>[15] H. Zhao, O. Gallo, I. Frosio and J. Kautz, ”Loss Functions for Image Restoration With Neural Networks,” in IEEE Transactions on Computational Imaging, vol. 3, no. 1, pp. 47-57,</a:t>
            </a:r>
            <a:endParaRPr sz="1375"/>
          </a:p>
          <a:p>
            <a:pPr indent="0" lvl="0" marL="0" rtl="0" algn="l">
              <a:lnSpc>
                <a:spcPct val="95000"/>
              </a:lnSpc>
              <a:spcBef>
                <a:spcPts val="0"/>
              </a:spcBef>
              <a:spcAft>
                <a:spcPts val="0"/>
              </a:spcAft>
              <a:buSzPts val="523"/>
              <a:buNone/>
            </a:pPr>
            <a:r>
              <a:rPr lang="en" sz="1375"/>
              <a:t>March 2017, doi: 10.1109/TCI.2016.2644865.</a:t>
            </a:r>
            <a:endParaRPr sz="1375"/>
          </a:p>
          <a:p>
            <a:pPr indent="0" lvl="0" marL="0" rtl="0" algn="l">
              <a:lnSpc>
                <a:spcPct val="95000"/>
              </a:lnSpc>
              <a:spcBef>
                <a:spcPts val="0"/>
              </a:spcBef>
              <a:spcAft>
                <a:spcPts val="0"/>
              </a:spcAft>
              <a:buSzPts val="523"/>
              <a:buNone/>
            </a:pPr>
            <a:r>
              <a:t/>
            </a:r>
            <a:endParaRPr sz="1375"/>
          </a:p>
          <a:p>
            <a:pPr indent="0" lvl="0" marL="0" rtl="0" algn="l">
              <a:lnSpc>
                <a:spcPct val="95000"/>
              </a:lnSpc>
              <a:spcBef>
                <a:spcPts val="0"/>
              </a:spcBef>
              <a:spcAft>
                <a:spcPts val="0"/>
              </a:spcAft>
              <a:buSzPts val="523"/>
              <a:buNone/>
            </a:pPr>
            <a:r>
              <a:t/>
            </a:r>
            <a:endParaRPr sz="1375"/>
          </a:p>
          <a:p>
            <a:pPr indent="0" lvl="0" marL="0" rtl="0" algn="l">
              <a:lnSpc>
                <a:spcPct val="95000"/>
              </a:lnSpc>
              <a:spcBef>
                <a:spcPts val="0"/>
              </a:spcBef>
              <a:spcAft>
                <a:spcPts val="0"/>
              </a:spcAft>
              <a:buClr>
                <a:srgbClr val="000000"/>
              </a:buClr>
              <a:buSzPts val="523"/>
              <a:buFont typeface="Arial"/>
              <a:buNone/>
            </a:pPr>
            <a:r>
              <a:t/>
            </a:r>
            <a:endParaRPr sz="1375"/>
          </a:p>
        </p:txBody>
      </p:sp>
      <p:sp>
        <p:nvSpPr>
          <p:cNvPr id="489" name="Google Shape;489;p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95" name="Google Shape;495;p60"/>
          <p:cNvSpPr txBox="1"/>
          <p:nvPr/>
        </p:nvSpPr>
        <p:spPr>
          <a:xfrm>
            <a:off x="0" y="0"/>
            <a:ext cx="9084900" cy="48933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a:solidFill>
                  <a:schemeClr val="accent1"/>
                </a:solidFill>
              </a:rPr>
              <a:t>[16] Mittal, Anish Moorthy, Anush &amp; Bovik, Alan &amp; Chen, Chang-Wen &amp; Chatzimisios, Periklis &amp; Dagiuklas, Tasos &amp; Atzori, Luigi. (2015). No-Reference Approaches to Image and Video Quality Assessment. 10.1002/9781118736135.ch5.</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[17] L. K. Choi, J. You and A. C. Bovik, ”Referenceless Prediction of Perceptual Fog Density and Perceptual Image Defogging,” in IEEE Transactions on Image Processing, vol. 24, no. 11, pp. 3888-3901, Nov. 2015, doi: 10.1109/TIP.2015.2456502.47</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[18] Y. Liu and X. Li, ”No-Reference Quality Assessment for Contrast-Distorted Images,” in IEEE Access, vol. 8, pp. 84105-84115, 2020, doi: 10.1109/ACCESS.2020.2991842.</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[19] Y. Zhang, L. Ding and G. Sharma, ”HazeRD: An outdoor scene dataset and benchmark for single image dehazing,” 2017 IEEE International Conference on Image Processing (ICIP), 2017, pp. 3205-3209, doi: 10.1109/ICIP.2017.8296874.</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[20] Geiger A, Lenz P, Stiller C, Urtasun R. Vision meets robotics:  The KITTI dataset. The International Journal of Robotics Research. 2013;32(11):1231-1237. doi:10.1177/0278364913491297</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[21] I. Alhashim and P. Wonka, “High quality monocular depth estimation via transfer learning,” 2018, arXiv:1812.11941. [Online]. Available:http://arxiv.org/abs/1812.11941</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[22] Clément Godard, Oisin Mac Aodha and Gabriel J. Brostow, ”Digging into self-supervised monocular depth estimation”, CoRR, 2018.</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[23] G. Huang, Z. Liu, L. v. d. Maaten and K. Q. Weinberger, ”Densely connected convolutional networks”, Proc. Comput. Vision Pattern Recognit., pp. 2261-2269, 2017.</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[24] https://github.com/cxtalk/DehazeZoo</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[25] https://github.com/onnx/onnx</a:t>
            </a:r>
            <a:endParaRPr>
              <a:solidFill>
                <a:schemeClr val="accent1"/>
              </a:solidFill>
            </a:endParaRPr>
          </a:p>
          <a:p>
            <a:pPr indent="0" lvl="0" marL="0" rtl="0" algn="l">
              <a:lnSpc>
                <a:spcPct val="95000"/>
              </a:lnSpc>
              <a:spcBef>
                <a:spcPts val="0"/>
              </a:spcBef>
              <a:spcAft>
                <a:spcPts val="0"/>
              </a:spcAft>
              <a:buNone/>
            </a:pPr>
            <a:r>
              <a:rPr lang="en">
                <a:solidFill>
                  <a:schemeClr val="accent1"/>
                </a:solidFill>
              </a:rPr>
              <a:t>[26] D. Berman, T. Treibitz and S. Avidan, "Non-local Image Dehazing," 2016 IEEE Conference on Computer Vision and Pattern Recognition (CVPR), 2016, pp. 1674-1682, doi: 10.1109/CVPR.2016.185.</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727650" y="721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8333"/>
              <a:buNone/>
            </a:pPr>
            <a:r>
              <a:rPr lang="en" sz="2400"/>
              <a:t>OBJECTIVES</a:t>
            </a:r>
            <a:endParaRPr sz="2400"/>
          </a:p>
        </p:txBody>
      </p:sp>
      <p:sp>
        <p:nvSpPr>
          <p:cNvPr id="199" name="Google Shape;199;p28"/>
          <p:cNvSpPr txBox="1"/>
          <p:nvPr>
            <p:ph idx="1" type="body"/>
          </p:nvPr>
        </p:nvSpPr>
        <p:spPr>
          <a:xfrm>
            <a:off x="727650" y="1441200"/>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15"/>
              <a:t>• Study various </a:t>
            </a:r>
            <a:r>
              <a:rPr lang="en" sz="1415"/>
              <a:t>state of the art</a:t>
            </a:r>
            <a:r>
              <a:rPr lang="en" sz="1415"/>
              <a:t> dehazing algorithms and compare them using common performance metrics.</a:t>
            </a:r>
            <a:endParaRPr sz="1415"/>
          </a:p>
          <a:p>
            <a:pPr indent="0" lvl="0" marL="0" rtl="0" algn="l">
              <a:lnSpc>
                <a:spcPct val="150000"/>
              </a:lnSpc>
              <a:spcBef>
                <a:spcPts val="0"/>
              </a:spcBef>
              <a:spcAft>
                <a:spcPts val="0"/>
              </a:spcAft>
              <a:buNone/>
            </a:pPr>
            <a:r>
              <a:rPr lang="en" sz="1415"/>
              <a:t>• To analyse the performance of </a:t>
            </a:r>
            <a:r>
              <a:rPr lang="en" sz="1415"/>
              <a:t>state of the art</a:t>
            </a:r>
            <a:r>
              <a:rPr lang="en" sz="1415"/>
              <a:t> models on No Reference and haze specific metrics.</a:t>
            </a:r>
            <a:endParaRPr sz="1415"/>
          </a:p>
          <a:p>
            <a:pPr indent="0" lvl="0" marL="0" rtl="0" algn="l">
              <a:lnSpc>
                <a:spcPct val="150000"/>
              </a:lnSpc>
              <a:spcBef>
                <a:spcPts val="0"/>
              </a:spcBef>
              <a:spcAft>
                <a:spcPts val="0"/>
              </a:spcAft>
              <a:buNone/>
            </a:pPr>
            <a:r>
              <a:rPr lang="en" sz="1415"/>
              <a:t>• Develop a dehazing model that readily integrates with the software stack for autonomous</a:t>
            </a:r>
            <a:endParaRPr sz="1415"/>
          </a:p>
          <a:p>
            <a:pPr indent="0" lvl="0" marL="0" rtl="0" algn="l">
              <a:lnSpc>
                <a:spcPct val="150000"/>
              </a:lnSpc>
              <a:spcBef>
                <a:spcPts val="0"/>
              </a:spcBef>
              <a:spcAft>
                <a:spcPts val="0"/>
              </a:spcAft>
              <a:buNone/>
            </a:pPr>
            <a:r>
              <a:rPr lang="en" sz="1415"/>
              <a:t>cars.</a:t>
            </a:r>
            <a:endParaRPr sz="1415"/>
          </a:p>
          <a:p>
            <a:pPr indent="0" lvl="0" marL="0" rtl="0" algn="l">
              <a:lnSpc>
                <a:spcPct val="150000"/>
              </a:lnSpc>
              <a:spcBef>
                <a:spcPts val="0"/>
              </a:spcBef>
              <a:spcAft>
                <a:spcPts val="0"/>
              </a:spcAft>
              <a:buNone/>
            </a:pPr>
            <a:r>
              <a:rPr lang="en" sz="1415"/>
              <a:t>• Develop a model that has sound theoretical backing, so that not only dehazed image but</a:t>
            </a:r>
            <a:endParaRPr sz="1415"/>
          </a:p>
          <a:p>
            <a:pPr indent="0" lvl="0" marL="0" rtl="0" algn="l">
              <a:lnSpc>
                <a:spcPct val="150000"/>
              </a:lnSpc>
              <a:spcBef>
                <a:spcPts val="0"/>
              </a:spcBef>
              <a:spcAft>
                <a:spcPts val="0"/>
              </a:spcAft>
              <a:buNone/>
            </a:pPr>
            <a:r>
              <a:rPr lang="en" sz="1415"/>
              <a:t>other haze related components can be extracted.</a:t>
            </a:r>
            <a:endParaRPr sz="1415"/>
          </a:p>
          <a:p>
            <a:pPr indent="0" lvl="0" marL="0" rtl="0" algn="l">
              <a:lnSpc>
                <a:spcPct val="150000"/>
              </a:lnSpc>
              <a:spcBef>
                <a:spcPts val="0"/>
              </a:spcBef>
              <a:spcAft>
                <a:spcPts val="0"/>
              </a:spcAft>
              <a:buNone/>
            </a:pPr>
            <a:r>
              <a:rPr lang="en" sz="1415"/>
              <a:t>• Create a dataset which is driven towards dehazing images of roads.</a:t>
            </a:r>
            <a:endParaRPr sz="1415"/>
          </a:p>
          <a:p>
            <a:pPr indent="0" lvl="0" marL="0" rtl="0" algn="l">
              <a:lnSpc>
                <a:spcPct val="150000"/>
              </a:lnSpc>
              <a:spcBef>
                <a:spcPts val="0"/>
              </a:spcBef>
              <a:spcAft>
                <a:spcPts val="0"/>
              </a:spcAft>
              <a:buNone/>
            </a:pPr>
            <a:r>
              <a:rPr lang="en" sz="1415"/>
              <a:t>• Perform a comparative study where novel model is compared to other </a:t>
            </a:r>
            <a:r>
              <a:rPr lang="en" sz="1415"/>
              <a:t>state of the art</a:t>
            </a:r>
            <a:r>
              <a:rPr lang="en" sz="1415"/>
              <a:t> models and bring out the novelty of the new model.</a:t>
            </a:r>
            <a:endParaRPr sz="1415"/>
          </a:p>
          <a:p>
            <a:pPr indent="0" lvl="0" marL="0" rtl="0" algn="l">
              <a:lnSpc>
                <a:spcPct val="150000"/>
              </a:lnSpc>
              <a:spcBef>
                <a:spcPts val="0"/>
              </a:spcBef>
              <a:spcAft>
                <a:spcPts val="0"/>
              </a:spcAft>
              <a:buNone/>
            </a:pPr>
            <a:r>
              <a:t/>
            </a:r>
            <a:endParaRPr sz="1415"/>
          </a:p>
          <a:p>
            <a:pPr indent="0" lvl="0" marL="0" rtl="0" algn="l">
              <a:lnSpc>
                <a:spcPct val="150000"/>
              </a:lnSpc>
              <a:spcBef>
                <a:spcPts val="0"/>
              </a:spcBef>
              <a:spcAft>
                <a:spcPts val="0"/>
              </a:spcAft>
              <a:buNone/>
            </a:pPr>
            <a:r>
              <a:rPr lang="en" sz="1415"/>
              <a:t> </a:t>
            </a:r>
            <a:endParaRPr sz="1415"/>
          </a:p>
          <a:p>
            <a:pPr indent="0" lvl="0" marL="0" rtl="0" algn="l">
              <a:lnSpc>
                <a:spcPct val="150000"/>
              </a:lnSpc>
              <a:spcBef>
                <a:spcPts val="0"/>
              </a:spcBef>
              <a:spcAft>
                <a:spcPts val="0"/>
              </a:spcAft>
              <a:buSzPts val="605"/>
              <a:buNone/>
            </a:pPr>
            <a:r>
              <a:t/>
            </a:r>
            <a:endParaRPr sz="1415"/>
          </a:p>
          <a:p>
            <a:pPr indent="0" lvl="0" marL="0" rtl="0" algn="l">
              <a:lnSpc>
                <a:spcPct val="150000"/>
              </a:lnSpc>
              <a:spcBef>
                <a:spcPts val="1200"/>
              </a:spcBef>
              <a:spcAft>
                <a:spcPts val="0"/>
              </a:spcAft>
              <a:buSzPts val="605"/>
              <a:buNone/>
            </a:pPr>
            <a:r>
              <a:t/>
            </a:r>
            <a:endParaRPr sz="1415"/>
          </a:p>
          <a:p>
            <a:pPr indent="0" lvl="0" marL="0" rtl="0" algn="l">
              <a:lnSpc>
                <a:spcPct val="150000"/>
              </a:lnSpc>
              <a:spcBef>
                <a:spcPts val="1200"/>
              </a:spcBef>
              <a:spcAft>
                <a:spcPts val="1200"/>
              </a:spcAft>
              <a:buSzPts val="605"/>
              <a:buNone/>
            </a:pPr>
            <a:r>
              <a:t/>
            </a:r>
            <a:endParaRPr sz="1415"/>
          </a:p>
        </p:txBody>
      </p:sp>
      <p:sp>
        <p:nvSpPr>
          <p:cNvPr id="200" name="Google Shape;200;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7638" y="686825"/>
            <a:ext cx="7688700" cy="65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00"/>
              <a:t>PROJECT FLOW</a:t>
            </a:r>
            <a:endParaRPr sz="2400"/>
          </a:p>
          <a:p>
            <a:pPr indent="0" lvl="0" marL="0" rtl="0" algn="l">
              <a:lnSpc>
                <a:spcPct val="100000"/>
              </a:lnSpc>
              <a:spcBef>
                <a:spcPts val="0"/>
              </a:spcBef>
              <a:spcAft>
                <a:spcPts val="0"/>
              </a:spcAft>
              <a:buSzPts val="990"/>
              <a:buNone/>
            </a:pPr>
            <a:r>
              <a:t/>
            </a:r>
            <a:endParaRPr sz="2400"/>
          </a:p>
        </p:txBody>
      </p:sp>
      <p:sp>
        <p:nvSpPr>
          <p:cNvPr id="206" name="Google Shape;206;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07" name="Google Shape;207;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8" name="Google Shape;208;p29"/>
          <p:cNvPicPr preferRelativeResize="0"/>
          <p:nvPr/>
        </p:nvPicPr>
        <p:blipFill>
          <a:blip r:embed="rId3">
            <a:alphaModFix/>
          </a:blip>
          <a:stretch>
            <a:fillRect/>
          </a:stretch>
        </p:blipFill>
        <p:spPr>
          <a:xfrm>
            <a:off x="1646788" y="1340225"/>
            <a:ext cx="5850425" cy="373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 of the networks considered</a:t>
            </a:r>
            <a:endParaRPr/>
          </a:p>
        </p:txBody>
      </p:sp>
      <p:sp>
        <p:nvSpPr>
          <p:cNvPr id="214" name="Google Shape;214;p3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DCP</a:t>
            </a:r>
            <a:endParaRPr sz="1800"/>
          </a:p>
          <a:p>
            <a:pPr indent="-342900" lvl="0" marL="457200" rtl="0" algn="l">
              <a:spcBef>
                <a:spcPts val="0"/>
              </a:spcBef>
              <a:spcAft>
                <a:spcPts val="0"/>
              </a:spcAft>
              <a:buSzPts val="1800"/>
              <a:buChar char="●"/>
            </a:pPr>
            <a:r>
              <a:rPr lang="en" sz="1800"/>
              <a:t>Dehazenet</a:t>
            </a:r>
            <a:endParaRPr sz="1800"/>
          </a:p>
          <a:p>
            <a:pPr indent="-342900" lvl="0" marL="457200" rtl="0" algn="l">
              <a:spcBef>
                <a:spcPts val="0"/>
              </a:spcBef>
              <a:spcAft>
                <a:spcPts val="0"/>
              </a:spcAft>
              <a:buSzPts val="1800"/>
              <a:buChar char="●"/>
            </a:pPr>
            <a:r>
              <a:rPr lang="en" sz="1800"/>
              <a:t>LCA</a:t>
            </a:r>
            <a:endParaRPr sz="1800"/>
          </a:p>
          <a:p>
            <a:pPr indent="-342900" lvl="0" marL="457200" rtl="0" algn="l">
              <a:spcBef>
                <a:spcPts val="0"/>
              </a:spcBef>
              <a:spcAft>
                <a:spcPts val="0"/>
              </a:spcAft>
              <a:buSzPts val="1800"/>
              <a:buChar char="●"/>
            </a:pPr>
            <a:r>
              <a:rPr lang="en" sz="1800"/>
              <a:t>U-net</a:t>
            </a:r>
            <a:endParaRPr sz="1800"/>
          </a:p>
          <a:p>
            <a:pPr indent="-342900" lvl="0" marL="457200" rtl="0" algn="l">
              <a:spcBef>
                <a:spcPts val="0"/>
              </a:spcBef>
              <a:spcAft>
                <a:spcPts val="0"/>
              </a:spcAft>
              <a:buSzPts val="1800"/>
              <a:buChar char="●"/>
            </a:pPr>
            <a:r>
              <a:rPr lang="en" sz="1800"/>
              <a:t>GMAN</a:t>
            </a:r>
            <a:endParaRPr sz="1800"/>
          </a:p>
          <a:p>
            <a:pPr indent="-342900" lvl="0" marL="457200" rtl="0" algn="l">
              <a:spcBef>
                <a:spcPts val="0"/>
              </a:spcBef>
              <a:spcAft>
                <a:spcPts val="0"/>
              </a:spcAft>
              <a:buSzPts val="1800"/>
              <a:buChar char="●"/>
            </a:pPr>
            <a:r>
              <a:rPr lang="en" sz="1800"/>
              <a:t>GCA</a:t>
            </a:r>
            <a:endParaRPr sz="1800"/>
          </a:p>
          <a:p>
            <a:pPr indent="-342900" lvl="0" marL="457200" rtl="0" algn="l">
              <a:spcBef>
                <a:spcPts val="0"/>
              </a:spcBef>
              <a:spcAft>
                <a:spcPts val="0"/>
              </a:spcAft>
              <a:buSzPts val="1800"/>
              <a:buChar char="●"/>
            </a:pPr>
            <a:r>
              <a:rPr lang="en" sz="1800"/>
              <a:t>FFA</a:t>
            </a:r>
            <a:endParaRPr sz="1800"/>
          </a:p>
        </p:txBody>
      </p:sp>
      <p:sp>
        <p:nvSpPr>
          <p:cNvPr id="215" name="Google Shape;215;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16" name="Google Shape;216;p3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17" name="Google Shape;217;p30"/>
          <p:cNvPicPr preferRelativeResize="0"/>
          <p:nvPr/>
        </p:nvPicPr>
        <p:blipFill>
          <a:blip r:embed="rId3">
            <a:alphaModFix/>
          </a:blip>
          <a:stretch>
            <a:fillRect/>
          </a:stretch>
        </p:blipFill>
        <p:spPr>
          <a:xfrm>
            <a:off x="877000" y="2738025"/>
            <a:ext cx="2638425" cy="19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4950" y="6890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Dark Channel prior </a:t>
            </a:r>
            <a:endParaRPr/>
          </a:p>
        </p:txBody>
      </p:sp>
      <p:sp>
        <p:nvSpPr>
          <p:cNvPr id="223" name="Google Shape;223;p31"/>
          <p:cNvSpPr txBox="1"/>
          <p:nvPr>
            <p:ph idx="2" type="body"/>
          </p:nvPr>
        </p:nvSpPr>
        <p:spPr>
          <a:xfrm>
            <a:off x="4572000" y="760650"/>
            <a:ext cx="4301100" cy="41271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DCP is a kind of statistic for haze free images, based on assumption that local patches in haze free images contain some pixels which have very low intensities in at least one color channel.  </a:t>
            </a:r>
            <a:endParaRPr sz="1400"/>
          </a:p>
          <a:p>
            <a:pPr indent="-317500" lvl="0" marL="457200" rtl="0" algn="l">
              <a:lnSpc>
                <a:spcPct val="150000"/>
              </a:lnSpc>
              <a:spcBef>
                <a:spcPts val="0"/>
              </a:spcBef>
              <a:spcAft>
                <a:spcPts val="0"/>
              </a:spcAft>
              <a:buSzPts val="1400"/>
              <a:buChar char="●"/>
            </a:pPr>
            <a:r>
              <a:rPr lang="en" sz="1400"/>
              <a:t>Uses the atmosphere scattering model as a starting point as base.</a:t>
            </a:r>
            <a:endParaRPr sz="1400"/>
          </a:p>
          <a:p>
            <a:pPr indent="-317500" lvl="0" marL="457200" rtl="0" algn="l">
              <a:lnSpc>
                <a:spcPct val="150000"/>
              </a:lnSpc>
              <a:spcBef>
                <a:spcPts val="0"/>
              </a:spcBef>
              <a:spcAft>
                <a:spcPts val="0"/>
              </a:spcAft>
              <a:buSzPts val="1400"/>
              <a:buChar char="●"/>
            </a:pPr>
            <a:r>
              <a:rPr lang="en" sz="1400"/>
              <a:t>DCP is based on digital imaging principle so it is simple and low cost approach. </a:t>
            </a:r>
            <a:endParaRPr sz="1400"/>
          </a:p>
          <a:p>
            <a:pPr indent="-317500" lvl="0" marL="457200" rtl="0" algn="l">
              <a:lnSpc>
                <a:spcPct val="150000"/>
              </a:lnSpc>
              <a:spcBef>
                <a:spcPts val="0"/>
              </a:spcBef>
              <a:spcAft>
                <a:spcPts val="0"/>
              </a:spcAft>
              <a:buSzPts val="1400"/>
              <a:buChar char="●"/>
            </a:pPr>
            <a:r>
              <a:rPr lang="en" sz="1400"/>
              <a:t>Has shortcomings such as colour distortion, detail loss and computational complexity</a:t>
            </a:r>
            <a:endParaRPr sz="1400"/>
          </a:p>
        </p:txBody>
      </p:sp>
      <p:sp>
        <p:nvSpPr>
          <p:cNvPr id="224" name="Google Shape;224;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25" name="Google Shape;225;p3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6" name="Google Shape;226;p31"/>
          <p:cNvPicPr preferRelativeResize="0"/>
          <p:nvPr/>
        </p:nvPicPr>
        <p:blipFill>
          <a:blip r:embed="rId3">
            <a:alphaModFix/>
          </a:blip>
          <a:stretch>
            <a:fillRect/>
          </a:stretch>
        </p:blipFill>
        <p:spPr>
          <a:xfrm>
            <a:off x="628350" y="1256050"/>
            <a:ext cx="3648368" cy="379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24950" y="67267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Dehaze Net</a:t>
            </a:r>
            <a:endParaRPr/>
          </a:p>
        </p:txBody>
      </p:sp>
      <p:sp>
        <p:nvSpPr>
          <p:cNvPr id="232" name="Google Shape;232;p32"/>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3" name="Google Shape;233;p32"/>
          <p:cNvSpPr txBox="1"/>
          <p:nvPr>
            <p:ph idx="2" type="body"/>
          </p:nvPr>
        </p:nvSpPr>
        <p:spPr>
          <a:xfrm>
            <a:off x="4572000" y="146250"/>
            <a:ext cx="4691100" cy="4603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DehazeNet adopts Convolutional Neural Networks (CNN) based deep architecture, whose layers are specially designed to embody the established assumptions/priors in image dehazing.  </a:t>
            </a:r>
            <a:endParaRPr sz="1400"/>
          </a:p>
          <a:p>
            <a:pPr indent="-317500" lvl="0" marL="457200" rtl="0" algn="l">
              <a:lnSpc>
                <a:spcPct val="150000"/>
              </a:lnSpc>
              <a:spcBef>
                <a:spcPts val="0"/>
              </a:spcBef>
              <a:spcAft>
                <a:spcPts val="0"/>
              </a:spcAft>
              <a:buSzPts val="1400"/>
              <a:buChar char="●"/>
            </a:pPr>
            <a:r>
              <a:rPr lang="en" sz="1400"/>
              <a:t>Layers of Maxout units are used for feature extraction, which can generate almost all haze-relevant features.</a:t>
            </a:r>
            <a:endParaRPr sz="1400"/>
          </a:p>
          <a:p>
            <a:pPr indent="-317500" lvl="0" marL="457200" rtl="0" algn="l">
              <a:lnSpc>
                <a:spcPct val="150000"/>
              </a:lnSpc>
              <a:spcBef>
                <a:spcPts val="0"/>
              </a:spcBef>
              <a:spcAft>
                <a:spcPts val="0"/>
              </a:spcAft>
              <a:buSzPts val="1400"/>
              <a:buChar char="●"/>
            </a:pPr>
            <a:r>
              <a:rPr lang="en" sz="1400"/>
              <a:t>Uses a novel nonlinear activation function in DehazeNet, called Bilateral Rectified Linear Unit (BReLU), which is able to improve the quality of recovered haze-free image</a:t>
            </a:r>
            <a:endParaRPr sz="1400"/>
          </a:p>
          <a:p>
            <a:pPr indent="-317500" lvl="0" marL="457200" rtl="0" algn="l">
              <a:lnSpc>
                <a:spcPct val="150000"/>
              </a:lnSpc>
              <a:spcBef>
                <a:spcPts val="0"/>
              </a:spcBef>
              <a:spcAft>
                <a:spcPts val="0"/>
              </a:spcAft>
              <a:buSzPts val="1400"/>
              <a:buChar char="●"/>
            </a:pPr>
            <a:r>
              <a:rPr lang="en" sz="1400"/>
              <a:t>Drawback - dehazing sky region and the scene objects which are inherently similar to the atmospheric light (such as the fair-skinned complexion)</a:t>
            </a:r>
            <a:endParaRPr sz="1400"/>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35" name="Google Shape;235;p32"/>
          <p:cNvPicPr preferRelativeResize="0"/>
          <p:nvPr/>
        </p:nvPicPr>
        <p:blipFill>
          <a:blip r:embed="rId3">
            <a:alphaModFix/>
          </a:blip>
          <a:stretch>
            <a:fillRect/>
          </a:stretch>
        </p:blipFill>
        <p:spPr>
          <a:xfrm>
            <a:off x="559125" y="1243950"/>
            <a:ext cx="2918700" cy="3573550"/>
          </a:xfrm>
          <a:prstGeom prst="rect">
            <a:avLst/>
          </a:prstGeom>
          <a:noFill/>
          <a:ln>
            <a:noFill/>
          </a:ln>
        </p:spPr>
      </p:pic>
      <p:sp>
        <p:nvSpPr>
          <p:cNvPr id="236" name="Google Shape;236;p32"/>
          <p:cNvSpPr txBox="1"/>
          <p:nvPr/>
        </p:nvSpPr>
        <p:spPr>
          <a:xfrm>
            <a:off x="724950" y="4817500"/>
            <a:ext cx="24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Dehazenet Architecture [8]</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27650" y="659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 Convolution Autoencoder</a:t>
            </a:r>
            <a:endParaRPr/>
          </a:p>
        </p:txBody>
      </p:sp>
      <p:sp>
        <p:nvSpPr>
          <p:cNvPr id="242" name="Google Shape;242;p33"/>
          <p:cNvSpPr txBox="1"/>
          <p:nvPr>
            <p:ph idx="1" type="body"/>
          </p:nvPr>
        </p:nvSpPr>
        <p:spPr>
          <a:xfrm>
            <a:off x="558825" y="2663925"/>
            <a:ext cx="7688700" cy="22611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SzPts val="1400"/>
              <a:buChar char="●"/>
            </a:pPr>
            <a:r>
              <a:rPr lang="en" sz="1400"/>
              <a:t>Light </a:t>
            </a:r>
            <a:r>
              <a:rPr lang="en" sz="1400"/>
              <a:t>convolutional</a:t>
            </a:r>
            <a:r>
              <a:rPr lang="en" sz="1400"/>
              <a:t> Autoencoder (LCA) net is a light network which focuses on being faster rather than performance.</a:t>
            </a:r>
            <a:endParaRPr sz="1400"/>
          </a:p>
          <a:p>
            <a:pPr indent="-317500" lvl="0" marL="457200" rtl="0" algn="l">
              <a:lnSpc>
                <a:spcPct val="130000"/>
              </a:lnSpc>
              <a:spcBef>
                <a:spcPts val="0"/>
              </a:spcBef>
              <a:spcAft>
                <a:spcPts val="0"/>
              </a:spcAft>
              <a:buSzPts val="1400"/>
              <a:buChar char="●"/>
            </a:pPr>
            <a:r>
              <a:rPr lang="en" sz="1400"/>
              <a:t>The model has around 53 thousand trainable parameters.</a:t>
            </a:r>
            <a:endParaRPr sz="1400"/>
          </a:p>
          <a:p>
            <a:pPr indent="-317500" lvl="0" marL="457200" rtl="0" algn="l">
              <a:lnSpc>
                <a:spcPct val="130000"/>
              </a:lnSpc>
              <a:spcBef>
                <a:spcPts val="0"/>
              </a:spcBef>
              <a:spcAft>
                <a:spcPts val="0"/>
              </a:spcAft>
              <a:buSzPts val="1400"/>
              <a:buChar char="●"/>
            </a:pPr>
            <a:r>
              <a:rPr lang="en" sz="1400"/>
              <a:t>The model is a sequential one with first part of the model acting like an encoder i.e. the image is reduced to a feature vector and then a decoder network is used to recover the haze free image from the feature vector</a:t>
            </a:r>
            <a:endParaRPr sz="1400"/>
          </a:p>
          <a:p>
            <a:pPr indent="-317500" lvl="0" marL="457200" rtl="0" algn="l">
              <a:lnSpc>
                <a:spcPct val="130000"/>
              </a:lnSpc>
              <a:spcBef>
                <a:spcPts val="0"/>
              </a:spcBef>
              <a:spcAft>
                <a:spcPts val="0"/>
              </a:spcAft>
              <a:buSzPts val="1400"/>
              <a:buChar char="●"/>
            </a:pPr>
            <a:r>
              <a:rPr lang="en" sz="1400"/>
              <a:t>The drawback was the dehazed image had a small amount of haze and the image also showed blurring effect.</a:t>
            </a:r>
            <a:endParaRPr sz="1400"/>
          </a:p>
        </p:txBody>
      </p:sp>
      <p:sp>
        <p:nvSpPr>
          <p:cNvPr id="243" name="Google Shape;243;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44" name="Google Shape;244;p33"/>
          <p:cNvPicPr preferRelativeResize="0"/>
          <p:nvPr/>
        </p:nvPicPr>
        <p:blipFill>
          <a:blip r:embed="rId3">
            <a:alphaModFix/>
          </a:blip>
          <a:stretch>
            <a:fillRect/>
          </a:stretch>
        </p:blipFill>
        <p:spPr>
          <a:xfrm>
            <a:off x="1732100" y="1298163"/>
            <a:ext cx="5120975" cy="1262075"/>
          </a:xfrm>
          <a:prstGeom prst="rect">
            <a:avLst/>
          </a:prstGeom>
          <a:noFill/>
          <a:ln>
            <a:noFill/>
          </a:ln>
        </p:spPr>
      </p:pic>
      <p:sp>
        <p:nvSpPr>
          <p:cNvPr id="245" name="Google Shape;245;p33"/>
          <p:cNvSpPr txBox="1"/>
          <p:nvPr/>
        </p:nvSpPr>
        <p:spPr>
          <a:xfrm>
            <a:off x="2873625" y="2371650"/>
            <a:ext cx="22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LCA net Architecture [7]</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